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x="18288000" cy="10287000"/>
  <p:notesSz cx="6858000" cy="9144000"/>
  <p:embeddedFontLst>
    <p:embeddedFont>
      <p:font typeface="Inter Bold" charset="1" panose="020B0802030000000004"/>
      <p:regular r:id="rId34"/>
    </p:embeddedFont>
    <p:embeddedFont>
      <p:font typeface="Inter" charset="1" panose="020B0502030000000004"/>
      <p:regular r:id="rId35"/>
    </p:embeddedFont>
    <p:embeddedFont>
      <p:font typeface="Garet Bold" charset="1" panose="00000000000000000000"/>
      <p:regular r:id="rId36"/>
    </p:embeddedFont>
    <p:embeddedFont>
      <p:font typeface="Montserrat Bold" charset="1" panose="00000800000000000000"/>
      <p:regular r:id="rId37"/>
    </p:embeddedFont>
    <p:embeddedFont>
      <p:font typeface="Montserrat" charset="1" panose="00000500000000000000"/>
      <p:regular r:id="rId38"/>
    </p:embeddedFont>
    <p:embeddedFont>
      <p:font typeface="Agrandir Medium" charset="1" panose="00000600000000000000"/>
      <p:regular r:id="rId39"/>
    </p:embeddedFont>
    <p:embeddedFont>
      <p:font typeface="Garet" charset="1" panose="00000000000000000000"/>
      <p:regular r:id="rId40"/>
    </p:embeddedFont>
    <p:embeddedFont>
      <p:font typeface="Open Sans Bold" charset="1" panose="020B0806030504020204"/>
      <p:regular r:id="rId41"/>
    </p:embeddedFont>
    <p:embeddedFont>
      <p:font typeface="Open Sans" charset="1" panose="020B0606030504020204"/>
      <p:regular r:id="rId42"/>
    </p:embeddedFont>
    <p:embeddedFont>
      <p:font typeface="Canva Sans Bold" charset="1" panose="020B0803030501040103"/>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jpe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27.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 Id="rId3" Target="../media/image33.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20.png" Type="http://schemas.openxmlformats.org/officeDocument/2006/relationships/image"/><Relationship Id="rId5" Target="../media/image2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false" flipV="false" rot="-10371137">
            <a:off x="-1211996" y="-1001915"/>
            <a:ext cx="4961500" cy="4979608"/>
          </a:xfrm>
          <a:custGeom>
            <a:avLst/>
            <a:gdLst/>
            <a:ahLst/>
            <a:cxnLst/>
            <a:rect r="r" b="b" t="t" l="l"/>
            <a:pathLst>
              <a:path h="4979608" w="4961500">
                <a:moveTo>
                  <a:pt x="0" y="0"/>
                </a:moveTo>
                <a:lnTo>
                  <a:pt x="4961500" y="0"/>
                </a:lnTo>
                <a:lnTo>
                  <a:pt x="4961500" y="4979608"/>
                </a:lnTo>
                <a:lnTo>
                  <a:pt x="0" y="49796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66961">
            <a:off x="13315695" y="4789700"/>
            <a:ext cx="5708435" cy="6513774"/>
          </a:xfrm>
          <a:custGeom>
            <a:avLst/>
            <a:gdLst/>
            <a:ahLst/>
            <a:cxnLst/>
            <a:rect r="r" b="b" t="t" l="l"/>
            <a:pathLst>
              <a:path h="6513774" w="5708435">
                <a:moveTo>
                  <a:pt x="0" y="0"/>
                </a:moveTo>
                <a:lnTo>
                  <a:pt x="5708435" y="0"/>
                </a:lnTo>
                <a:lnTo>
                  <a:pt x="5708435" y="6513774"/>
                </a:lnTo>
                <a:lnTo>
                  <a:pt x="0" y="651377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0" y="6616444"/>
            <a:ext cx="4656278" cy="580390"/>
          </a:xfrm>
          <a:prstGeom prst="rect">
            <a:avLst/>
          </a:prstGeom>
        </p:spPr>
        <p:txBody>
          <a:bodyPr anchor="t" rtlCol="false" tIns="0" lIns="0" bIns="0" rIns="0">
            <a:spAutoFit/>
          </a:bodyPr>
          <a:lstStyle/>
          <a:p>
            <a:pPr algn="ctr">
              <a:lnSpc>
                <a:spcPts val="4759"/>
              </a:lnSpc>
              <a:spcBef>
                <a:spcPct val="0"/>
              </a:spcBef>
            </a:pPr>
            <a:r>
              <a:rPr lang="en-US" b="true" sz="3399">
                <a:solidFill>
                  <a:srgbClr val="F1EEEA"/>
                </a:solidFill>
                <a:latin typeface="Inter Bold"/>
                <a:ea typeface="Inter Bold"/>
                <a:cs typeface="Inter Bold"/>
                <a:sym typeface="Inter Bold"/>
              </a:rPr>
              <a:t>Team Members:</a:t>
            </a:r>
          </a:p>
        </p:txBody>
      </p:sp>
      <p:sp>
        <p:nvSpPr>
          <p:cNvPr name="TextBox 5" id="5"/>
          <p:cNvSpPr txBox="true"/>
          <p:nvPr/>
        </p:nvSpPr>
        <p:spPr>
          <a:xfrm rot="0">
            <a:off x="655909" y="7636627"/>
            <a:ext cx="6371839" cy="1734988"/>
          </a:xfrm>
          <a:prstGeom prst="rect">
            <a:avLst/>
          </a:prstGeom>
        </p:spPr>
        <p:txBody>
          <a:bodyPr anchor="t" rtlCol="false" tIns="0" lIns="0" bIns="0" rIns="0">
            <a:spAutoFit/>
          </a:bodyPr>
          <a:lstStyle/>
          <a:p>
            <a:pPr algn="l">
              <a:lnSpc>
                <a:spcPts val="4659"/>
              </a:lnSpc>
            </a:pPr>
            <a:r>
              <a:rPr lang="en-US" sz="3328">
                <a:solidFill>
                  <a:srgbClr val="F1EEEA"/>
                </a:solidFill>
                <a:latin typeface="Inter"/>
                <a:ea typeface="Inter"/>
                <a:cs typeface="Inter"/>
                <a:sym typeface="Inter"/>
              </a:rPr>
              <a:t>Sarika Sharma</a:t>
            </a:r>
          </a:p>
          <a:p>
            <a:pPr algn="l">
              <a:lnSpc>
                <a:spcPts val="4659"/>
              </a:lnSpc>
            </a:pPr>
            <a:r>
              <a:rPr lang="en-US" sz="3328">
                <a:solidFill>
                  <a:srgbClr val="F1EEEA"/>
                </a:solidFill>
                <a:latin typeface="Inter"/>
                <a:ea typeface="Inter"/>
                <a:cs typeface="Inter"/>
                <a:sym typeface="Inter"/>
              </a:rPr>
              <a:t>Ariana Breckenridge</a:t>
            </a:r>
          </a:p>
          <a:p>
            <a:pPr algn="l">
              <a:lnSpc>
                <a:spcPts val="4659"/>
              </a:lnSpc>
              <a:spcBef>
                <a:spcPct val="0"/>
              </a:spcBef>
            </a:pPr>
            <a:r>
              <a:rPr lang="en-US" sz="3328">
                <a:solidFill>
                  <a:srgbClr val="F1EEEA"/>
                </a:solidFill>
                <a:latin typeface="Inter"/>
                <a:ea typeface="Inter"/>
                <a:cs typeface="Inter"/>
                <a:sym typeface="Inter"/>
              </a:rPr>
              <a:t>Richard Wallace</a:t>
            </a:r>
          </a:p>
        </p:txBody>
      </p:sp>
      <p:sp>
        <p:nvSpPr>
          <p:cNvPr name="TextBox 6" id="6"/>
          <p:cNvSpPr txBox="true"/>
          <p:nvPr/>
        </p:nvSpPr>
        <p:spPr>
          <a:xfrm rot="0">
            <a:off x="3095571" y="1325964"/>
            <a:ext cx="14867575" cy="3038644"/>
          </a:xfrm>
          <a:prstGeom prst="rect">
            <a:avLst/>
          </a:prstGeom>
        </p:spPr>
        <p:txBody>
          <a:bodyPr anchor="t" rtlCol="false" tIns="0" lIns="0" bIns="0" rIns="0">
            <a:spAutoFit/>
          </a:bodyPr>
          <a:lstStyle/>
          <a:p>
            <a:pPr algn="ctr" marL="0" indent="0" lvl="0">
              <a:lnSpc>
                <a:spcPts val="12278"/>
              </a:lnSpc>
              <a:spcBef>
                <a:spcPct val="0"/>
              </a:spcBef>
            </a:pPr>
            <a:r>
              <a:rPr lang="en-US" b="true" sz="8770" spc="-570">
                <a:solidFill>
                  <a:srgbClr val="F1EEEA"/>
                </a:solidFill>
                <a:latin typeface="Garet Bold"/>
                <a:ea typeface="Garet Bold"/>
                <a:cs typeface="Garet Bold"/>
                <a:sym typeface="Garet Bold"/>
              </a:rPr>
              <a:t>Predicting Stock Market Movements and Volatility</a:t>
            </a:r>
          </a:p>
        </p:txBody>
      </p:sp>
      <p:sp>
        <p:nvSpPr>
          <p:cNvPr name="TextBox 7" id="7"/>
          <p:cNvSpPr txBox="true"/>
          <p:nvPr/>
        </p:nvSpPr>
        <p:spPr>
          <a:xfrm rot="0">
            <a:off x="6319527" y="4307458"/>
            <a:ext cx="8419663" cy="1153705"/>
          </a:xfrm>
          <a:prstGeom prst="rect">
            <a:avLst/>
          </a:prstGeom>
        </p:spPr>
        <p:txBody>
          <a:bodyPr anchor="t" rtlCol="false" tIns="0" lIns="0" bIns="0" rIns="0">
            <a:spAutoFit/>
          </a:bodyPr>
          <a:lstStyle/>
          <a:p>
            <a:pPr algn="ctr">
              <a:lnSpc>
                <a:spcPts val="4659"/>
              </a:lnSpc>
              <a:spcBef>
                <a:spcPct val="0"/>
              </a:spcBef>
            </a:pPr>
            <a:r>
              <a:rPr lang="en-US" sz="3328">
                <a:solidFill>
                  <a:srgbClr val="F1EEEA"/>
                </a:solidFill>
                <a:latin typeface="Inter"/>
                <a:ea typeface="Inter"/>
                <a:cs typeface="Inter"/>
                <a:sym typeface="Inter"/>
              </a:rPr>
              <a:t>Empowering Investors with Data-Driven Insights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EEEA"/>
        </a:solidFill>
      </p:bgPr>
    </p:bg>
    <p:spTree>
      <p:nvGrpSpPr>
        <p:cNvPr id="1" name=""/>
        <p:cNvGrpSpPr/>
        <p:nvPr/>
      </p:nvGrpSpPr>
      <p:grpSpPr>
        <a:xfrm>
          <a:off x="0" y="0"/>
          <a:ext cx="0" cy="0"/>
          <a:chOff x="0" y="0"/>
          <a:chExt cx="0" cy="0"/>
        </a:xfrm>
      </p:grpSpPr>
      <p:sp>
        <p:nvSpPr>
          <p:cNvPr name="Freeform 2" id="2"/>
          <p:cNvSpPr/>
          <p:nvPr/>
        </p:nvSpPr>
        <p:spPr>
          <a:xfrm flipH="false" flipV="false" rot="0">
            <a:off x="622830" y="6214035"/>
            <a:ext cx="16861785" cy="3623357"/>
          </a:xfrm>
          <a:custGeom>
            <a:avLst/>
            <a:gdLst/>
            <a:ahLst/>
            <a:cxnLst/>
            <a:rect r="r" b="b" t="t" l="l"/>
            <a:pathLst>
              <a:path h="3623357" w="16861785">
                <a:moveTo>
                  <a:pt x="0" y="0"/>
                </a:moveTo>
                <a:lnTo>
                  <a:pt x="16861785" y="0"/>
                </a:lnTo>
                <a:lnTo>
                  <a:pt x="16861785" y="3623357"/>
                </a:lnTo>
                <a:lnTo>
                  <a:pt x="0" y="3623357"/>
                </a:lnTo>
                <a:lnTo>
                  <a:pt x="0" y="0"/>
                </a:lnTo>
                <a:close/>
              </a:path>
            </a:pathLst>
          </a:custGeom>
          <a:blipFill>
            <a:blip r:embed="rId2"/>
            <a:stretch>
              <a:fillRect l="0" t="-317" r="0" b="-317"/>
            </a:stretch>
          </a:blipFill>
        </p:spPr>
      </p:sp>
      <p:sp>
        <p:nvSpPr>
          <p:cNvPr name="TextBox 3" id="3"/>
          <p:cNvSpPr txBox="true"/>
          <p:nvPr/>
        </p:nvSpPr>
        <p:spPr>
          <a:xfrm rot="0">
            <a:off x="3581056" y="185537"/>
            <a:ext cx="11816165" cy="680331"/>
          </a:xfrm>
          <a:prstGeom prst="rect">
            <a:avLst/>
          </a:prstGeom>
        </p:spPr>
        <p:txBody>
          <a:bodyPr anchor="t" rtlCol="false" tIns="0" lIns="0" bIns="0" rIns="0">
            <a:spAutoFit/>
          </a:bodyPr>
          <a:lstStyle/>
          <a:p>
            <a:pPr algn="ctr" marL="0" indent="0" lvl="0">
              <a:lnSpc>
                <a:spcPts val="4966"/>
              </a:lnSpc>
              <a:spcBef>
                <a:spcPct val="0"/>
              </a:spcBef>
            </a:pPr>
            <a:r>
              <a:rPr lang="en-US" b="true" sz="5227" spc="-339">
                <a:solidFill>
                  <a:srgbClr val="171717"/>
                </a:solidFill>
                <a:latin typeface="Garet Bold"/>
                <a:ea typeface="Garet Bold"/>
                <a:cs typeface="Garet Bold"/>
                <a:sym typeface="Garet Bold"/>
              </a:rPr>
              <a:t>Data Cleaning</a:t>
            </a:r>
          </a:p>
        </p:txBody>
      </p:sp>
      <p:sp>
        <p:nvSpPr>
          <p:cNvPr name="TextBox 4" id="4"/>
          <p:cNvSpPr txBox="true"/>
          <p:nvPr/>
        </p:nvSpPr>
        <p:spPr>
          <a:xfrm rot="0">
            <a:off x="150650" y="1585103"/>
            <a:ext cx="17986699" cy="4281173"/>
          </a:xfrm>
          <a:prstGeom prst="rect">
            <a:avLst/>
          </a:prstGeom>
        </p:spPr>
        <p:txBody>
          <a:bodyPr anchor="t" rtlCol="false" tIns="0" lIns="0" bIns="0" rIns="0">
            <a:spAutoFit/>
          </a:bodyPr>
          <a:lstStyle/>
          <a:p>
            <a:pPr algn="l" marL="528931" indent="-264466" lvl="1">
              <a:lnSpc>
                <a:spcPts val="3429"/>
              </a:lnSpc>
              <a:buFont typeface="Arial"/>
              <a:buChar char="•"/>
            </a:pPr>
            <a:r>
              <a:rPr lang="en-US" sz="2449">
                <a:solidFill>
                  <a:srgbClr val="171717"/>
                </a:solidFill>
                <a:latin typeface="Inter"/>
                <a:ea typeface="Inter"/>
                <a:cs typeface="Inter"/>
                <a:sym typeface="Inter"/>
              </a:rPr>
              <a:t>Converted pyspark data frame to pandas dataframe with the data filter of March 01, 2003</a:t>
            </a:r>
          </a:p>
          <a:p>
            <a:pPr algn="l" marL="528931" indent="-264466" lvl="1">
              <a:lnSpc>
                <a:spcPts val="3429"/>
              </a:lnSpc>
              <a:buFont typeface="Arial"/>
              <a:buChar char="•"/>
            </a:pPr>
            <a:r>
              <a:rPr lang="en-US" sz="2449">
                <a:solidFill>
                  <a:srgbClr val="171717"/>
                </a:solidFill>
                <a:latin typeface="Inter"/>
                <a:ea typeface="Inter"/>
                <a:cs typeface="Inter"/>
                <a:sym typeface="Inter"/>
              </a:rPr>
              <a:t>Created two new data frames based on index (IXIC and NYA)</a:t>
            </a:r>
          </a:p>
          <a:p>
            <a:pPr algn="l" marL="528931" indent="-264466" lvl="1">
              <a:lnSpc>
                <a:spcPts val="3429"/>
              </a:lnSpc>
              <a:buFont typeface="Arial"/>
              <a:buChar char="•"/>
            </a:pPr>
            <a:r>
              <a:rPr lang="en-US" sz="2449">
                <a:solidFill>
                  <a:srgbClr val="171717"/>
                </a:solidFill>
                <a:latin typeface="Inter"/>
                <a:ea typeface="Inter"/>
                <a:cs typeface="Inter"/>
                <a:sym typeface="Inter"/>
              </a:rPr>
              <a:t>Dropped all NULL/NaN values</a:t>
            </a:r>
          </a:p>
          <a:p>
            <a:pPr algn="l" marL="528931" indent="-264466" lvl="1">
              <a:lnSpc>
                <a:spcPts val="3429"/>
              </a:lnSpc>
              <a:buFont typeface="Arial"/>
              <a:buChar char="•"/>
            </a:pPr>
            <a:r>
              <a:rPr lang="en-US" sz="2449">
                <a:solidFill>
                  <a:srgbClr val="171717"/>
                </a:solidFill>
                <a:latin typeface="Inter"/>
                <a:ea typeface="Inter"/>
                <a:cs typeface="Inter"/>
                <a:sym typeface="Inter"/>
              </a:rPr>
              <a:t>Enriched the dataset by adding three new columns (MACD, Signal, RSI)</a:t>
            </a:r>
          </a:p>
          <a:p>
            <a:pPr algn="l" marL="528931" indent="-264466" lvl="1">
              <a:lnSpc>
                <a:spcPts val="3429"/>
              </a:lnSpc>
              <a:buFont typeface="Arial"/>
              <a:buChar char="•"/>
            </a:pPr>
            <a:r>
              <a:rPr lang="en-US" sz="2449">
                <a:solidFill>
                  <a:srgbClr val="171717"/>
                </a:solidFill>
                <a:latin typeface="Inter"/>
                <a:ea typeface="Inter"/>
                <a:cs typeface="Inter"/>
                <a:sym typeface="Inter"/>
              </a:rPr>
              <a:t>Further enriched the dataset to show one week history</a:t>
            </a:r>
          </a:p>
          <a:p>
            <a:pPr algn="l" marL="528931" indent="-264466" lvl="1">
              <a:lnSpc>
                <a:spcPts val="3429"/>
              </a:lnSpc>
              <a:buFont typeface="Arial"/>
              <a:buChar char="•"/>
            </a:pPr>
            <a:r>
              <a:rPr lang="en-US" sz="2449">
                <a:solidFill>
                  <a:srgbClr val="171717"/>
                </a:solidFill>
                <a:latin typeface="Inter"/>
                <a:ea typeface="Inter"/>
                <a:cs typeface="Inter"/>
                <a:sym typeface="Inter"/>
              </a:rPr>
              <a:t>Used custom scaling</a:t>
            </a:r>
          </a:p>
          <a:p>
            <a:pPr algn="l" marL="528931" indent="-264466" lvl="1">
              <a:lnSpc>
                <a:spcPts val="3429"/>
              </a:lnSpc>
              <a:buFont typeface="Arial"/>
              <a:buChar char="•"/>
            </a:pPr>
            <a:r>
              <a:rPr lang="en-US" sz="2449">
                <a:solidFill>
                  <a:srgbClr val="171717"/>
                </a:solidFill>
                <a:latin typeface="Inter"/>
                <a:ea typeface="Inter"/>
                <a:cs typeface="Inter"/>
                <a:sym typeface="Inter"/>
              </a:rPr>
              <a:t>Created Target and Feature dataset for machine learning</a:t>
            </a:r>
          </a:p>
          <a:p>
            <a:pPr algn="l" marL="1057863" indent="-352621" lvl="2">
              <a:lnSpc>
                <a:spcPts val="3429"/>
              </a:lnSpc>
              <a:buFont typeface="Arial"/>
              <a:buChar char="⚬"/>
            </a:pPr>
            <a:r>
              <a:rPr lang="en-US" sz="2449">
                <a:solidFill>
                  <a:srgbClr val="171717"/>
                </a:solidFill>
                <a:latin typeface="Inter"/>
                <a:ea typeface="Inter"/>
                <a:cs typeface="Inter"/>
                <a:sym typeface="Inter"/>
              </a:rPr>
              <a:t>Target = “Target”</a:t>
            </a:r>
          </a:p>
          <a:p>
            <a:pPr algn="l" marL="1057863" indent="-352621" lvl="2">
              <a:lnSpc>
                <a:spcPts val="3429"/>
              </a:lnSpc>
              <a:buFont typeface="Arial"/>
              <a:buChar char="⚬"/>
            </a:pPr>
            <a:r>
              <a:rPr lang="en-US" sz="2449">
                <a:solidFill>
                  <a:srgbClr val="171717"/>
                </a:solidFill>
                <a:latin typeface="Inter"/>
                <a:ea typeface="Inter"/>
                <a:cs typeface="Inter"/>
                <a:sym typeface="Inter"/>
              </a:rPr>
              <a:t>Features = “Open”, “High”, “Low”, “Adj Close”, “Volume”, “MACD”, “Signal”, “RSI”, “Adj Close0”, “Adj Close1”, “Adj Close2”, “Adj Close3”, Adju Close4", “Volume0”, “Volume1”, Volume2", “Volume3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false" flipV="false" rot="0">
            <a:off x="13100345" y="1028700"/>
            <a:ext cx="4071839" cy="4071839"/>
          </a:xfrm>
          <a:custGeom>
            <a:avLst/>
            <a:gdLst/>
            <a:ahLst/>
            <a:cxnLst/>
            <a:rect r="r" b="b" t="t" l="l"/>
            <a:pathLst>
              <a:path h="4071839" w="4071839">
                <a:moveTo>
                  <a:pt x="0" y="0"/>
                </a:moveTo>
                <a:lnTo>
                  <a:pt x="4071840" y="0"/>
                </a:lnTo>
                <a:lnTo>
                  <a:pt x="4071840" y="4071839"/>
                </a:lnTo>
                <a:lnTo>
                  <a:pt x="0" y="4071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915358" y="1369867"/>
            <a:ext cx="3725605" cy="3773633"/>
          </a:xfrm>
          <a:custGeom>
            <a:avLst/>
            <a:gdLst/>
            <a:ahLst/>
            <a:cxnLst/>
            <a:rect r="r" b="b" t="t" l="l"/>
            <a:pathLst>
              <a:path h="3773633" w="3725605">
                <a:moveTo>
                  <a:pt x="0" y="0"/>
                </a:moveTo>
                <a:lnTo>
                  <a:pt x="3725605" y="0"/>
                </a:lnTo>
                <a:lnTo>
                  <a:pt x="3725605" y="3773633"/>
                </a:lnTo>
                <a:lnTo>
                  <a:pt x="0" y="37736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3513859"/>
            <a:ext cx="7429458" cy="2702553"/>
          </a:xfrm>
          <a:prstGeom prst="rect">
            <a:avLst/>
          </a:prstGeom>
        </p:spPr>
        <p:txBody>
          <a:bodyPr anchor="t" rtlCol="false" tIns="0" lIns="0" bIns="0" rIns="0">
            <a:spAutoFit/>
          </a:bodyPr>
          <a:lstStyle/>
          <a:p>
            <a:pPr algn="l" marL="0" indent="0" lvl="0">
              <a:lnSpc>
                <a:spcPts val="10315"/>
              </a:lnSpc>
              <a:spcBef>
                <a:spcPct val="0"/>
              </a:spcBef>
            </a:pPr>
            <a:r>
              <a:rPr lang="en-US" b="true" sz="10858" spc="-705">
                <a:solidFill>
                  <a:srgbClr val="F1EEEA"/>
                </a:solidFill>
                <a:latin typeface="Garet Bold"/>
                <a:ea typeface="Garet Bold"/>
                <a:cs typeface="Garet Bold"/>
                <a:sym typeface="Garet Bold"/>
              </a:rPr>
              <a:t>Machine Learning</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F1EEEA"/>
        </a:solidFill>
      </p:bgPr>
    </p:bg>
    <p:spTree>
      <p:nvGrpSpPr>
        <p:cNvPr id="1" name=""/>
        <p:cNvGrpSpPr/>
        <p:nvPr/>
      </p:nvGrpSpPr>
      <p:grpSpPr>
        <a:xfrm>
          <a:off x="0" y="0"/>
          <a:ext cx="0" cy="0"/>
          <a:chOff x="0" y="0"/>
          <a:chExt cx="0" cy="0"/>
        </a:xfrm>
      </p:grpSpPr>
      <p:grpSp>
        <p:nvGrpSpPr>
          <p:cNvPr name="Group 2" id="2"/>
          <p:cNvGrpSpPr/>
          <p:nvPr/>
        </p:nvGrpSpPr>
        <p:grpSpPr>
          <a:xfrm rot="0">
            <a:off x="259558" y="2603366"/>
            <a:ext cx="8582146" cy="3409064"/>
            <a:chOff x="0" y="0"/>
            <a:chExt cx="2334346" cy="927266"/>
          </a:xfrm>
        </p:grpSpPr>
        <p:sp>
          <p:nvSpPr>
            <p:cNvPr name="Freeform 3" id="3"/>
            <p:cNvSpPr/>
            <p:nvPr/>
          </p:nvSpPr>
          <p:spPr>
            <a:xfrm flipH="false" flipV="false" rot="0">
              <a:off x="0" y="0"/>
              <a:ext cx="2334346" cy="927266"/>
            </a:xfrm>
            <a:custGeom>
              <a:avLst/>
              <a:gdLst/>
              <a:ahLst/>
              <a:cxnLst/>
              <a:rect r="r" b="b" t="t" l="l"/>
              <a:pathLst>
                <a:path h="927266" w="2334346">
                  <a:moveTo>
                    <a:pt x="21650" y="0"/>
                  </a:moveTo>
                  <a:lnTo>
                    <a:pt x="2312696" y="0"/>
                  </a:lnTo>
                  <a:cubicBezTo>
                    <a:pt x="2324653" y="0"/>
                    <a:pt x="2334346" y="9693"/>
                    <a:pt x="2334346" y="21650"/>
                  </a:cubicBezTo>
                  <a:lnTo>
                    <a:pt x="2334346" y="905616"/>
                  </a:lnTo>
                  <a:cubicBezTo>
                    <a:pt x="2334346" y="917573"/>
                    <a:pt x="2324653" y="927266"/>
                    <a:pt x="2312696" y="927266"/>
                  </a:cubicBezTo>
                  <a:lnTo>
                    <a:pt x="21650" y="927266"/>
                  </a:lnTo>
                  <a:cubicBezTo>
                    <a:pt x="9693" y="927266"/>
                    <a:pt x="0" y="917573"/>
                    <a:pt x="0" y="905616"/>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4" id="4"/>
            <p:cNvSpPr txBox="true"/>
            <p:nvPr/>
          </p:nvSpPr>
          <p:spPr>
            <a:xfrm>
              <a:off x="0" y="9525"/>
              <a:ext cx="2334346" cy="917741"/>
            </a:xfrm>
            <a:prstGeom prst="rect">
              <a:avLst/>
            </a:prstGeom>
          </p:spPr>
          <p:txBody>
            <a:bodyPr anchor="ctr" rtlCol="false" tIns="54661" lIns="54661" bIns="54661" rIns="54661"/>
            <a:lstStyle/>
            <a:p>
              <a:pPr algn="ctr">
                <a:lnSpc>
                  <a:spcPts val="2879"/>
                </a:lnSpc>
              </a:pPr>
            </a:p>
          </p:txBody>
        </p:sp>
      </p:grpSp>
      <p:grpSp>
        <p:nvGrpSpPr>
          <p:cNvPr name="Group 5" id="5"/>
          <p:cNvGrpSpPr/>
          <p:nvPr/>
        </p:nvGrpSpPr>
        <p:grpSpPr>
          <a:xfrm rot="0">
            <a:off x="259558" y="1206654"/>
            <a:ext cx="8582146" cy="1137043"/>
            <a:chOff x="0" y="0"/>
            <a:chExt cx="2334346" cy="309276"/>
          </a:xfrm>
        </p:grpSpPr>
        <p:sp>
          <p:nvSpPr>
            <p:cNvPr name="Freeform 6" id="6"/>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7" id="7"/>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grpSp>
        <p:nvGrpSpPr>
          <p:cNvPr name="Group 8" id="8"/>
          <p:cNvGrpSpPr/>
          <p:nvPr/>
        </p:nvGrpSpPr>
        <p:grpSpPr>
          <a:xfrm rot="0">
            <a:off x="9326954" y="2603366"/>
            <a:ext cx="8582146" cy="3409064"/>
            <a:chOff x="0" y="0"/>
            <a:chExt cx="2334346" cy="927266"/>
          </a:xfrm>
        </p:grpSpPr>
        <p:sp>
          <p:nvSpPr>
            <p:cNvPr name="Freeform 9" id="9"/>
            <p:cNvSpPr/>
            <p:nvPr/>
          </p:nvSpPr>
          <p:spPr>
            <a:xfrm flipH="false" flipV="false" rot="0">
              <a:off x="0" y="0"/>
              <a:ext cx="2334346" cy="927266"/>
            </a:xfrm>
            <a:custGeom>
              <a:avLst/>
              <a:gdLst/>
              <a:ahLst/>
              <a:cxnLst/>
              <a:rect r="r" b="b" t="t" l="l"/>
              <a:pathLst>
                <a:path h="927266" w="2334346">
                  <a:moveTo>
                    <a:pt x="21650" y="0"/>
                  </a:moveTo>
                  <a:lnTo>
                    <a:pt x="2312696" y="0"/>
                  </a:lnTo>
                  <a:cubicBezTo>
                    <a:pt x="2324653" y="0"/>
                    <a:pt x="2334346" y="9693"/>
                    <a:pt x="2334346" y="21650"/>
                  </a:cubicBezTo>
                  <a:lnTo>
                    <a:pt x="2334346" y="905616"/>
                  </a:lnTo>
                  <a:cubicBezTo>
                    <a:pt x="2334346" y="917573"/>
                    <a:pt x="2324653" y="927266"/>
                    <a:pt x="2312696" y="927266"/>
                  </a:cubicBezTo>
                  <a:lnTo>
                    <a:pt x="21650" y="927266"/>
                  </a:lnTo>
                  <a:cubicBezTo>
                    <a:pt x="9693" y="927266"/>
                    <a:pt x="0" y="917573"/>
                    <a:pt x="0" y="905616"/>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0" id="10"/>
            <p:cNvSpPr txBox="true"/>
            <p:nvPr/>
          </p:nvSpPr>
          <p:spPr>
            <a:xfrm>
              <a:off x="0" y="9525"/>
              <a:ext cx="2334346" cy="917741"/>
            </a:xfrm>
            <a:prstGeom prst="rect">
              <a:avLst/>
            </a:prstGeom>
          </p:spPr>
          <p:txBody>
            <a:bodyPr anchor="ctr" rtlCol="false" tIns="54661" lIns="54661" bIns="54661" rIns="54661"/>
            <a:lstStyle/>
            <a:p>
              <a:pPr algn="ctr">
                <a:lnSpc>
                  <a:spcPts val="2879"/>
                </a:lnSpc>
              </a:pPr>
            </a:p>
          </p:txBody>
        </p:sp>
      </p:grpSp>
      <p:grpSp>
        <p:nvGrpSpPr>
          <p:cNvPr name="Group 11" id="11"/>
          <p:cNvGrpSpPr/>
          <p:nvPr/>
        </p:nvGrpSpPr>
        <p:grpSpPr>
          <a:xfrm rot="0">
            <a:off x="9326954" y="1206654"/>
            <a:ext cx="8582146" cy="1137043"/>
            <a:chOff x="0" y="0"/>
            <a:chExt cx="2334346" cy="309276"/>
          </a:xfrm>
        </p:grpSpPr>
        <p:sp>
          <p:nvSpPr>
            <p:cNvPr name="Freeform 12" id="12"/>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3" id="13"/>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graphicFrame>
        <p:nvGraphicFramePr>
          <p:cNvPr name="Table 14" id="14"/>
          <p:cNvGraphicFramePr>
            <a:graphicFrameLocks noGrp="true"/>
          </p:cNvGraphicFramePr>
          <p:nvPr/>
        </p:nvGraphicFramePr>
        <p:xfrm>
          <a:off x="893032" y="6142755"/>
          <a:ext cx="7315200" cy="3983921"/>
        </p:xfrm>
        <a:graphic>
          <a:graphicData uri="http://schemas.openxmlformats.org/drawingml/2006/table">
            <a:tbl>
              <a:tblPr/>
              <a:tblGrid>
                <a:gridCol w="1463040"/>
                <a:gridCol w="1463040"/>
                <a:gridCol w="1463040"/>
                <a:gridCol w="1463040"/>
                <a:gridCol w="1463040"/>
              </a:tblGrid>
              <a:tr h="497680">
                <a:tc gridSpan="5">
                  <a:txBody>
                    <a:bodyPr anchor="t" rtlCol="false"/>
                    <a:lstStyle/>
                    <a:p>
                      <a:pPr algn="ctr">
                        <a:lnSpc>
                          <a:spcPts val="1679"/>
                        </a:lnSpc>
                        <a:defRPr/>
                      </a:pPr>
                      <a:r>
                        <a:rPr lang="en-US" sz="1200"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200"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200"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200"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200"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r>
              <a:tr h="497680">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200" b="true">
                          <a:solidFill>
                            <a:srgbClr val="000000"/>
                          </a:solidFill>
                          <a:latin typeface="Open Sans Bold"/>
                          <a:ea typeface="Open Sans Bold"/>
                          <a:cs typeface="Open Sans Bold"/>
                          <a:sym typeface="Open Sans Bold"/>
                        </a:rPr>
                        <a:t>Precision</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200" b="true">
                          <a:solidFill>
                            <a:srgbClr val="000000"/>
                          </a:solidFill>
                          <a:latin typeface="Open Sans Bold"/>
                          <a:ea typeface="Open Sans Bold"/>
                          <a:cs typeface="Open Sans Bold"/>
                          <a:sym typeface="Open Sans Bold"/>
                        </a:rPr>
                        <a:t>Recall</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200" b="true">
                          <a:solidFill>
                            <a:srgbClr val="000000"/>
                          </a:solidFill>
                          <a:latin typeface="Open Sans Bold"/>
                          <a:ea typeface="Open Sans Bold"/>
                          <a:cs typeface="Open Sans Bold"/>
                          <a:sym typeface="Open Sans Bold"/>
                        </a:rPr>
                        <a:t>F1-Score</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200" b="true">
                          <a:solidFill>
                            <a:srgbClr val="000000"/>
                          </a:solidFill>
                          <a:latin typeface="Open Sans Bold"/>
                          <a:ea typeface="Open Sans Bold"/>
                          <a:cs typeface="Open Sans Bold"/>
                          <a:sym typeface="Open Sans Bold"/>
                        </a:rPr>
                        <a:t>Support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r>
              <a:tr h="498921">
                <a:tc>
                  <a:txBody>
                    <a:bodyPr anchor="t" rtlCol="false"/>
                    <a:lstStyle/>
                    <a:p>
                      <a:pPr algn="l">
                        <a:lnSpc>
                          <a:spcPts val="1679"/>
                        </a:lnSpc>
                        <a:defRPr/>
                      </a:pPr>
                      <a:r>
                        <a:rPr lang="en-US" sz="1200">
                          <a:solidFill>
                            <a:srgbClr val="000000"/>
                          </a:solidFill>
                          <a:latin typeface="Open Sans"/>
                          <a:ea typeface="Open Sans"/>
                          <a:cs typeface="Open Sans"/>
                          <a:sym typeface="Open Sans"/>
                        </a:rPr>
                        <a:t>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0.65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0.61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63.00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576</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0">
                <a:tc>
                  <a:txBody>
                    <a:bodyPr anchor="t" rtlCol="false"/>
                    <a:lstStyle/>
                    <a:p>
                      <a:pPr algn="l">
                        <a:lnSpc>
                          <a:spcPts val="1679"/>
                        </a:lnSpc>
                        <a:defRPr/>
                      </a:pPr>
                      <a:r>
                        <a:rPr lang="en-US" sz="1200">
                          <a:solidFill>
                            <a:srgbClr val="000000"/>
                          </a:solidFill>
                          <a:latin typeface="Open Sans"/>
                          <a:ea typeface="Open Sans"/>
                          <a:cs typeface="Open Sans"/>
                          <a:sym typeface="Open Sans"/>
                        </a:rPr>
                        <a:t>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0.73</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0.76</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0.75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801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0">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8921">
                <a:tc>
                  <a:txBody>
                    <a:bodyPr anchor="t" rtlCol="false"/>
                    <a:lstStyle/>
                    <a:p>
                      <a:pPr algn="l">
                        <a:lnSpc>
                          <a:spcPts val="1679"/>
                        </a:lnSpc>
                        <a:defRPr/>
                      </a:pPr>
                      <a:r>
                        <a:rPr lang="en-US" sz="1200">
                          <a:solidFill>
                            <a:srgbClr val="000000"/>
                          </a:solidFill>
                          <a:latin typeface="Open Sans"/>
                          <a:ea typeface="Open Sans"/>
                          <a:cs typeface="Open Sans"/>
                          <a:sym typeface="Open Sans"/>
                        </a:rPr>
                        <a:t>Accuracy</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0.70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1377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0">
                <a:tc>
                  <a:txBody>
                    <a:bodyPr anchor="t" rtlCol="false"/>
                    <a:lstStyle/>
                    <a:p>
                      <a:pPr algn="l">
                        <a:lnSpc>
                          <a:spcPts val="1679"/>
                        </a:lnSpc>
                        <a:defRPr/>
                      </a:pPr>
                      <a:r>
                        <a:rPr lang="en-US" sz="1200">
                          <a:solidFill>
                            <a:srgbClr val="000000"/>
                          </a:solidFill>
                          <a:latin typeface="Open Sans"/>
                          <a:ea typeface="Open Sans"/>
                          <a:cs typeface="Open Sans"/>
                          <a:sym typeface="Open Sans"/>
                        </a:rPr>
                        <a:t>Macro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0.69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0.69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0.69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1377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0">
                <a:tc>
                  <a:txBody>
                    <a:bodyPr anchor="t" rtlCol="false"/>
                    <a:lstStyle/>
                    <a:p>
                      <a:pPr algn="l">
                        <a:lnSpc>
                          <a:spcPts val="1679"/>
                        </a:lnSpc>
                        <a:defRPr/>
                      </a:pPr>
                      <a:r>
                        <a:rPr lang="en-US" sz="1200">
                          <a:solidFill>
                            <a:srgbClr val="000000"/>
                          </a:solidFill>
                          <a:latin typeface="Open Sans"/>
                          <a:ea typeface="Open Sans"/>
                          <a:cs typeface="Open Sans"/>
                          <a:sym typeface="Open Sans"/>
                        </a:rPr>
                        <a:t>Weighted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0.70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0.70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0.70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000000"/>
                          </a:solidFill>
                          <a:latin typeface="Open Sans"/>
                          <a:ea typeface="Open Sans"/>
                          <a:cs typeface="Open Sans"/>
                          <a:sym typeface="Open Sans"/>
                        </a:rPr>
                        <a:t>1377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bl>
          </a:graphicData>
        </a:graphic>
      </p:graphicFrame>
      <p:sp>
        <p:nvSpPr>
          <p:cNvPr name="TextBox 15" id="15"/>
          <p:cNvSpPr txBox="true"/>
          <p:nvPr/>
        </p:nvSpPr>
        <p:spPr>
          <a:xfrm rot="0">
            <a:off x="6655800" y="18956"/>
            <a:ext cx="5378500" cy="771525"/>
          </a:xfrm>
          <a:prstGeom prst="rect">
            <a:avLst/>
          </a:prstGeom>
        </p:spPr>
        <p:txBody>
          <a:bodyPr anchor="t" rtlCol="false" tIns="0" lIns="0" bIns="0" rIns="0">
            <a:spAutoFit/>
          </a:bodyPr>
          <a:lstStyle/>
          <a:p>
            <a:pPr algn="ctr">
              <a:lnSpc>
                <a:spcPts val="6300"/>
              </a:lnSpc>
            </a:pPr>
            <a:r>
              <a:rPr lang="en-US" sz="4500" b="true">
                <a:solidFill>
                  <a:srgbClr val="171717"/>
                </a:solidFill>
                <a:latin typeface="Canva Sans Bold"/>
                <a:ea typeface="Canva Sans Bold"/>
                <a:cs typeface="Canva Sans Bold"/>
                <a:sym typeface="Canva Sans Bold"/>
              </a:rPr>
              <a:t>Logistic Regression</a:t>
            </a:r>
          </a:p>
        </p:txBody>
      </p:sp>
      <p:sp>
        <p:nvSpPr>
          <p:cNvPr name="TextBox 16" id="16"/>
          <p:cNvSpPr txBox="true"/>
          <p:nvPr/>
        </p:nvSpPr>
        <p:spPr>
          <a:xfrm rot="0">
            <a:off x="960459" y="1334548"/>
            <a:ext cx="7180346"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IXIC</a:t>
            </a:r>
          </a:p>
        </p:txBody>
      </p:sp>
      <p:sp>
        <p:nvSpPr>
          <p:cNvPr name="TextBox 17" id="17"/>
          <p:cNvSpPr txBox="true"/>
          <p:nvPr/>
        </p:nvSpPr>
        <p:spPr>
          <a:xfrm rot="0">
            <a:off x="10269628" y="1334548"/>
            <a:ext cx="6989672"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NYA</a:t>
            </a:r>
          </a:p>
        </p:txBody>
      </p:sp>
      <p:sp>
        <p:nvSpPr>
          <p:cNvPr name="TextBox 18" id="18"/>
          <p:cNvSpPr txBox="true"/>
          <p:nvPr/>
        </p:nvSpPr>
        <p:spPr>
          <a:xfrm rot="0">
            <a:off x="184661" y="2744274"/>
            <a:ext cx="8582146" cy="3070099"/>
          </a:xfrm>
          <a:prstGeom prst="rect">
            <a:avLst/>
          </a:prstGeom>
        </p:spPr>
        <p:txBody>
          <a:bodyPr anchor="t" rtlCol="false" tIns="0" lIns="0" bIns="0" rIns="0">
            <a:spAutoFit/>
          </a:bodyPr>
          <a:lstStyle/>
          <a:p>
            <a:pPr algn="l" marL="388617" indent="-194308" lvl="1">
              <a:lnSpc>
                <a:spcPts val="2735"/>
              </a:lnSpc>
              <a:buFont typeface="Arial"/>
              <a:buChar char="•"/>
            </a:pPr>
            <a:r>
              <a:rPr lang="en-US" sz="1799" spc="-55">
                <a:solidFill>
                  <a:srgbClr val="000000"/>
                </a:solidFill>
                <a:latin typeface="Montserrat"/>
                <a:ea typeface="Montserrat"/>
                <a:cs typeface="Montserrat"/>
                <a:sym typeface="Montserrat"/>
              </a:rPr>
              <a:t>The model performs better for class 1 than for class 0, with higher F1-scores (0.75 vs. 0.63) and recall (0.76 vs. 0.61).</a:t>
            </a:r>
          </a:p>
          <a:p>
            <a:pPr algn="l" marL="388617" indent="-194308" lvl="1">
              <a:lnSpc>
                <a:spcPts val="2735"/>
              </a:lnSpc>
              <a:buFont typeface="Arial"/>
              <a:buChar char="•"/>
            </a:pPr>
            <a:r>
              <a:rPr lang="en-US" sz="1799" spc="-55">
                <a:solidFill>
                  <a:srgbClr val="000000"/>
                </a:solidFill>
                <a:latin typeface="Montserrat"/>
                <a:ea typeface="Montserrat"/>
                <a:cs typeface="Montserrat"/>
                <a:sym typeface="Montserrat"/>
              </a:rPr>
              <a:t>The overall accuracy is 70%, meaning 70% of predictions are correct.</a:t>
            </a:r>
          </a:p>
          <a:p>
            <a:pPr algn="l" marL="388617" indent="-194308" lvl="1">
              <a:lnSpc>
                <a:spcPts val="2735"/>
              </a:lnSpc>
              <a:buFont typeface="Arial"/>
              <a:buChar char="•"/>
            </a:pPr>
            <a:r>
              <a:rPr lang="en-US" sz="1799" spc="-55">
                <a:solidFill>
                  <a:srgbClr val="000000"/>
                </a:solidFill>
                <a:latin typeface="Montserrat"/>
                <a:ea typeface="Montserrat"/>
                <a:cs typeface="Montserrat"/>
                <a:sym typeface="Montserrat"/>
              </a:rPr>
              <a:t>The macro and weighted averages for precision, recall, and F1-score are around 0.69–0.70, showing reasonably balanced performance across both classes.</a:t>
            </a:r>
          </a:p>
          <a:p>
            <a:pPr algn="l" marL="388617" indent="-194308" lvl="1">
              <a:lnSpc>
                <a:spcPts val="2735"/>
              </a:lnSpc>
              <a:buFont typeface="Arial"/>
              <a:buChar char="•"/>
            </a:pPr>
            <a:r>
              <a:rPr lang="en-US" sz="1799" spc="-55">
                <a:solidFill>
                  <a:srgbClr val="000000"/>
                </a:solidFill>
                <a:latin typeface="Montserrat"/>
                <a:ea typeface="Montserrat"/>
                <a:cs typeface="Montserrat"/>
                <a:sym typeface="Montserrat"/>
              </a:rPr>
              <a:t>The lower recall for class 0 indicates the model struggles to identify some instances of this class, which may require improvement.</a:t>
            </a:r>
          </a:p>
          <a:p>
            <a:pPr algn="l" marL="0" indent="0" lvl="0">
              <a:lnSpc>
                <a:spcPts val="2735"/>
              </a:lnSpc>
              <a:spcBef>
                <a:spcPct val="0"/>
              </a:spcBef>
            </a:pPr>
          </a:p>
        </p:txBody>
      </p:sp>
      <p:graphicFrame>
        <p:nvGraphicFramePr>
          <p:cNvPr name="Table 19" id="19"/>
          <p:cNvGraphicFramePr>
            <a:graphicFrameLocks noGrp="true"/>
          </p:cNvGraphicFramePr>
          <p:nvPr/>
        </p:nvGraphicFramePr>
        <p:xfrm>
          <a:off x="9944100" y="6142755"/>
          <a:ext cx="7315200" cy="3982686"/>
        </p:xfrm>
        <a:graphic>
          <a:graphicData uri="http://schemas.openxmlformats.org/drawingml/2006/table">
            <a:tbl>
              <a:tblPr/>
              <a:tblGrid>
                <a:gridCol w="1463040"/>
                <a:gridCol w="1463040"/>
                <a:gridCol w="1463040"/>
                <a:gridCol w="1463040"/>
                <a:gridCol w="1463040"/>
              </a:tblGrid>
              <a:tr h="497681">
                <a:tc gridSpan="5">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r>
              <a:tr h="497681">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Precision</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Recall</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F1-Score</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Support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598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8922">
                <a:tc>
                  <a:txBody>
                    <a:bodyPr anchor="t" rtlCol="false"/>
                    <a:lstStyle/>
                    <a:p>
                      <a:pPr algn="l">
                        <a:lnSpc>
                          <a:spcPts val="1679"/>
                        </a:lnSpc>
                        <a:defRPr/>
                      </a:pPr>
                      <a:r>
                        <a:rPr lang="en-US" sz="1199">
                          <a:solidFill>
                            <a:srgbClr val="000000"/>
                          </a:solidFill>
                          <a:latin typeface="Open Sans"/>
                          <a:ea typeface="Open Sans"/>
                          <a:cs typeface="Open Sans"/>
                          <a:sym typeface="Open Sans"/>
                        </a:rPr>
                        <a:t>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774</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Accuracy</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Macro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Weighted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bl>
          </a:graphicData>
        </a:graphic>
      </p:graphicFrame>
      <p:sp>
        <p:nvSpPr>
          <p:cNvPr name="TextBox 20" id="20"/>
          <p:cNvSpPr txBox="true"/>
          <p:nvPr/>
        </p:nvSpPr>
        <p:spPr>
          <a:xfrm rot="0">
            <a:off x="9382801" y="2851052"/>
            <a:ext cx="8470452" cy="2727199"/>
          </a:xfrm>
          <a:prstGeom prst="rect">
            <a:avLst/>
          </a:prstGeom>
        </p:spPr>
        <p:txBody>
          <a:bodyPr anchor="t" rtlCol="false" tIns="0" lIns="0" bIns="0" rIns="0">
            <a:spAutoFit/>
          </a:bodyPr>
          <a:lstStyle/>
          <a:p>
            <a:pPr algn="l" marL="388617" indent="-194308" lvl="1">
              <a:lnSpc>
                <a:spcPts val="2735"/>
              </a:lnSpc>
              <a:buFont typeface="Arial"/>
              <a:buChar char="•"/>
            </a:pPr>
            <a:r>
              <a:rPr lang="en-US" sz="1799" spc="-55">
                <a:solidFill>
                  <a:srgbClr val="000000"/>
                </a:solidFill>
                <a:latin typeface="Montserrat"/>
                <a:ea typeface="Montserrat"/>
                <a:cs typeface="Montserrat"/>
                <a:sym typeface="Montserrat"/>
              </a:rPr>
              <a:t>The model performs better for class 1 than for class 0, with higher F1-scores (0.75 vs. 0.68).</a:t>
            </a:r>
          </a:p>
          <a:p>
            <a:pPr algn="l" marL="388617" indent="-194308" lvl="1">
              <a:lnSpc>
                <a:spcPts val="2735"/>
              </a:lnSpc>
              <a:buFont typeface="Arial"/>
              <a:buChar char="•"/>
            </a:pPr>
            <a:r>
              <a:rPr lang="en-US" sz="1799" spc="-55">
                <a:solidFill>
                  <a:srgbClr val="000000"/>
                </a:solidFill>
                <a:latin typeface="Montserrat"/>
                <a:ea typeface="Montserrat"/>
                <a:cs typeface="Montserrat"/>
                <a:sym typeface="Montserrat"/>
              </a:rPr>
              <a:t>The overall accuracy is 72%, indicating correct predictions in 72% of cases.</a:t>
            </a:r>
          </a:p>
          <a:p>
            <a:pPr algn="l" marL="388617" indent="-194308" lvl="1">
              <a:lnSpc>
                <a:spcPts val="2735"/>
              </a:lnSpc>
              <a:buFont typeface="Arial"/>
              <a:buChar char="•"/>
            </a:pPr>
            <a:r>
              <a:rPr lang="en-US" sz="1799" spc="-55">
                <a:solidFill>
                  <a:srgbClr val="000000"/>
                </a:solidFill>
                <a:latin typeface="Montserrat"/>
                <a:ea typeface="Montserrat"/>
                <a:cs typeface="Montserrat"/>
                <a:sym typeface="Montserrat"/>
              </a:rPr>
              <a:t>The macro and weighted averages for precision, recall, and F1-score are all 0.72, reflecting balanced overall performance.</a:t>
            </a:r>
          </a:p>
          <a:p>
            <a:pPr algn="l" marL="388617" indent="-194308" lvl="1">
              <a:lnSpc>
                <a:spcPts val="2735"/>
              </a:lnSpc>
              <a:buFont typeface="Arial"/>
              <a:buChar char="•"/>
            </a:pPr>
            <a:r>
              <a:rPr lang="en-US" sz="1799" spc="-55">
                <a:solidFill>
                  <a:srgbClr val="000000"/>
                </a:solidFill>
                <a:latin typeface="Montserrat"/>
                <a:ea typeface="Montserrat"/>
                <a:cs typeface="Montserrat"/>
                <a:sym typeface="Montserrat"/>
              </a:rPr>
              <a:t>The model is slightly less effective at identifying instances of class 0, as indicated by its lower metrics compared to class 1.</a:t>
            </a:r>
          </a:p>
          <a:p>
            <a:pPr algn="l" marL="0" indent="0" lvl="0">
              <a:lnSpc>
                <a:spcPts val="2735"/>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F1EEEA"/>
        </a:solidFill>
      </p:bgPr>
    </p:bg>
    <p:spTree>
      <p:nvGrpSpPr>
        <p:cNvPr id="1" name=""/>
        <p:cNvGrpSpPr/>
        <p:nvPr/>
      </p:nvGrpSpPr>
      <p:grpSpPr>
        <a:xfrm>
          <a:off x="0" y="0"/>
          <a:ext cx="0" cy="0"/>
          <a:chOff x="0" y="0"/>
          <a:chExt cx="0" cy="0"/>
        </a:xfrm>
      </p:grpSpPr>
      <p:sp>
        <p:nvSpPr>
          <p:cNvPr name="TextBox 2" id="2"/>
          <p:cNvSpPr txBox="true"/>
          <p:nvPr/>
        </p:nvSpPr>
        <p:spPr>
          <a:xfrm rot="0">
            <a:off x="7442468" y="18956"/>
            <a:ext cx="3805163" cy="771525"/>
          </a:xfrm>
          <a:prstGeom prst="rect">
            <a:avLst/>
          </a:prstGeom>
        </p:spPr>
        <p:txBody>
          <a:bodyPr anchor="t" rtlCol="false" tIns="0" lIns="0" bIns="0" rIns="0">
            <a:spAutoFit/>
          </a:bodyPr>
          <a:lstStyle/>
          <a:p>
            <a:pPr algn="ctr">
              <a:lnSpc>
                <a:spcPts val="6300"/>
              </a:lnSpc>
            </a:pPr>
            <a:r>
              <a:rPr lang="en-US" sz="4500" b="true">
                <a:solidFill>
                  <a:srgbClr val="171717"/>
                </a:solidFill>
                <a:latin typeface="Canva Sans Bold"/>
                <a:ea typeface="Canva Sans Bold"/>
                <a:cs typeface="Canva Sans Bold"/>
                <a:sym typeface="Canva Sans Bold"/>
              </a:rPr>
              <a:t>Decision Tree</a:t>
            </a:r>
          </a:p>
        </p:txBody>
      </p:sp>
      <p:grpSp>
        <p:nvGrpSpPr>
          <p:cNvPr name="Group 3" id="3"/>
          <p:cNvGrpSpPr/>
          <p:nvPr/>
        </p:nvGrpSpPr>
        <p:grpSpPr>
          <a:xfrm rot="0">
            <a:off x="259558" y="2530237"/>
            <a:ext cx="8582146" cy="3555322"/>
            <a:chOff x="0" y="0"/>
            <a:chExt cx="2334346" cy="967048"/>
          </a:xfrm>
        </p:grpSpPr>
        <p:sp>
          <p:nvSpPr>
            <p:cNvPr name="Freeform 4" id="4"/>
            <p:cNvSpPr/>
            <p:nvPr/>
          </p:nvSpPr>
          <p:spPr>
            <a:xfrm flipH="false" flipV="false" rot="0">
              <a:off x="0" y="0"/>
              <a:ext cx="2334346" cy="967048"/>
            </a:xfrm>
            <a:custGeom>
              <a:avLst/>
              <a:gdLst/>
              <a:ahLst/>
              <a:cxnLst/>
              <a:rect r="r" b="b" t="t" l="l"/>
              <a:pathLst>
                <a:path h="967048" w="2334346">
                  <a:moveTo>
                    <a:pt x="21650" y="0"/>
                  </a:moveTo>
                  <a:lnTo>
                    <a:pt x="2312696" y="0"/>
                  </a:lnTo>
                  <a:cubicBezTo>
                    <a:pt x="2324653" y="0"/>
                    <a:pt x="2334346" y="9693"/>
                    <a:pt x="2334346" y="21650"/>
                  </a:cubicBezTo>
                  <a:lnTo>
                    <a:pt x="2334346" y="945398"/>
                  </a:lnTo>
                  <a:cubicBezTo>
                    <a:pt x="2334346" y="957355"/>
                    <a:pt x="2324653" y="967048"/>
                    <a:pt x="2312696" y="967048"/>
                  </a:cubicBezTo>
                  <a:lnTo>
                    <a:pt x="21650" y="967048"/>
                  </a:lnTo>
                  <a:cubicBezTo>
                    <a:pt x="9693" y="967048"/>
                    <a:pt x="0" y="957355"/>
                    <a:pt x="0" y="945398"/>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5" id="5"/>
            <p:cNvSpPr txBox="true"/>
            <p:nvPr/>
          </p:nvSpPr>
          <p:spPr>
            <a:xfrm>
              <a:off x="0" y="9525"/>
              <a:ext cx="2334346" cy="957523"/>
            </a:xfrm>
            <a:prstGeom prst="rect">
              <a:avLst/>
            </a:prstGeom>
          </p:spPr>
          <p:txBody>
            <a:bodyPr anchor="ctr" rtlCol="false" tIns="54661" lIns="54661" bIns="54661" rIns="54661"/>
            <a:lstStyle/>
            <a:p>
              <a:pPr algn="ctr">
                <a:lnSpc>
                  <a:spcPts val="2879"/>
                </a:lnSpc>
              </a:pPr>
            </a:p>
          </p:txBody>
        </p:sp>
      </p:grpSp>
      <p:grpSp>
        <p:nvGrpSpPr>
          <p:cNvPr name="Group 6" id="6"/>
          <p:cNvGrpSpPr/>
          <p:nvPr/>
        </p:nvGrpSpPr>
        <p:grpSpPr>
          <a:xfrm rot="0">
            <a:off x="259558" y="1206654"/>
            <a:ext cx="8582146" cy="1137043"/>
            <a:chOff x="0" y="0"/>
            <a:chExt cx="2334346" cy="309276"/>
          </a:xfrm>
        </p:grpSpPr>
        <p:sp>
          <p:nvSpPr>
            <p:cNvPr name="Freeform 7" id="7"/>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8" id="8"/>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grpSp>
        <p:nvGrpSpPr>
          <p:cNvPr name="Group 9" id="9"/>
          <p:cNvGrpSpPr/>
          <p:nvPr/>
        </p:nvGrpSpPr>
        <p:grpSpPr>
          <a:xfrm rot="0">
            <a:off x="9310627" y="2530237"/>
            <a:ext cx="8582146" cy="3555322"/>
            <a:chOff x="0" y="0"/>
            <a:chExt cx="2334346" cy="967048"/>
          </a:xfrm>
        </p:grpSpPr>
        <p:sp>
          <p:nvSpPr>
            <p:cNvPr name="Freeform 10" id="10"/>
            <p:cNvSpPr/>
            <p:nvPr/>
          </p:nvSpPr>
          <p:spPr>
            <a:xfrm flipH="false" flipV="false" rot="0">
              <a:off x="0" y="0"/>
              <a:ext cx="2334346" cy="967048"/>
            </a:xfrm>
            <a:custGeom>
              <a:avLst/>
              <a:gdLst/>
              <a:ahLst/>
              <a:cxnLst/>
              <a:rect r="r" b="b" t="t" l="l"/>
              <a:pathLst>
                <a:path h="967048" w="2334346">
                  <a:moveTo>
                    <a:pt x="21650" y="0"/>
                  </a:moveTo>
                  <a:lnTo>
                    <a:pt x="2312696" y="0"/>
                  </a:lnTo>
                  <a:cubicBezTo>
                    <a:pt x="2324653" y="0"/>
                    <a:pt x="2334346" y="9693"/>
                    <a:pt x="2334346" y="21650"/>
                  </a:cubicBezTo>
                  <a:lnTo>
                    <a:pt x="2334346" y="945398"/>
                  </a:lnTo>
                  <a:cubicBezTo>
                    <a:pt x="2334346" y="957355"/>
                    <a:pt x="2324653" y="967048"/>
                    <a:pt x="2312696" y="967048"/>
                  </a:cubicBezTo>
                  <a:lnTo>
                    <a:pt x="21650" y="967048"/>
                  </a:lnTo>
                  <a:cubicBezTo>
                    <a:pt x="9693" y="967048"/>
                    <a:pt x="0" y="957355"/>
                    <a:pt x="0" y="945398"/>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1" id="11"/>
            <p:cNvSpPr txBox="true"/>
            <p:nvPr/>
          </p:nvSpPr>
          <p:spPr>
            <a:xfrm>
              <a:off x="0" y="9525"/>
              <a:ext cx="2334346" cy="957523"/>
            </a:xfrm>
            <a:prstGeom prst="rect">
              <a:avLst/>
            </a:prstGeom>
          </p:spPr>
          <p:txBody>
            <a:bodyPr anchor="ctr" rtlCol="false" tIns="54661" lIns="54661" bIns="54661" rIns="54661"/>
            <a:lstStyle/>
            <a:p>
              <a:pPr algn="ctr">
                <a:lnSpc>
                  <a:spcPts val="2879"/>
                </a:lnSpc>
              </a:pPr>
            </a:p>
          </p:txBody>
        </p:sp>
      </p:grpSp>
      <p:sp>
        <p:nvSpPr>
          <p:cNvPr name="TextBox 12" id="12"/>
          <p:cNvSpPr txBox="true"/>
          <p:nvPr/>
        </p:nvSpPr>
        <p:spPr>
          <a:xfrm rot="0">
            <a:off x="9310627" y="2571956"/>
            <a:ext cx="8457168" cy="3755898"/>
          </a:xfrm>
          <a:prstGeom prst="rect">
            <a:avLst/>
          </a:prstGeom>
        </p:spPr>
        <p:txBody>
          <a:bodyPr anchor="t" rtlCol="false" tIns="0" lIns="0" bIns="0" rIns="0">
            <a:spAutoFit/>
          </a:bodyPr>
          <a:lstStyle/>
          <a:p>
            <a:pPr algn="just" marL="388620" indent="-194310" lvl="1">
              <a:lnSpc>
                <a:spcPts val="2736"/>
              </a:lnSpc>
              <a:buFont typeface="Arial"/>
              <a:buChar char="•"/>
            </a:pPr>
            <a:r>
              <a:rPr lang="en-US" sz="1800" spc="-55">
                <a:solidFill>
                  <a:srgbClr val="000000"/>
                </a:solidFill>
                <a:latin typeface="Montserrat"/>
                <a:ea typeface="Montserrat"/>
                <a:cs typeface="Montserrat"/>
                <a:sym typeface="Montserrat"/>
              </a:rPr>
              <a:t>The model performs slightly better for class 1 compared to class 0, as shown by the higher recall (0.85 vs. 0.79) and F1-score (0.83 vs. 0.80) for class 1.</a:t>
            </a:r>
          </a:p>
          <a:p>
            <a:pPr algn="just" marL="388620" indent="-194310" lvl="1">
              <a:lnSpc>
                <a:spcPts val="2736"/>
              </a:lnSpc>
              <a:buFont typeface="Arial"/>
              <a:buChar char="•"/>
            </a:pPr>
            <a:r>
              <a:rPr lang="en-US" sz="1800" spc="-55">
                <a:solidFill>
                  <a:srgbClr val="000000"/>
                </a:solidFill>
                <a:latin typeface="Montserrat"/>
                <a:ea typeface="Montserrat"/>
                <a:cs typeface="Montserrat"/>
                <a:sym typeface="Montserrat"/>
              </a:rPr>
              <a:t>The overall accuracy is 82%, indicating that 82% of all predictions are correct.</a:t>
            </a:r>
          </a:p>
          <a:p>
            <a:pPr algn="just" marL="388620" indent="-194310" lvl="1">
              <a:lnSpc>
                <a:spcPts val="2736"/>
              </a:lnSpc>
              <a:buFont typeface="Arial"/>
              <a:buChar char="•"/>
            </a:pPr>
            <a:r>
              <a:rPr lang="en-US" sz="1800" spc="-55">
                <a:solidFill>
                  <a:srgbClr val="000000"/>
                </a:solidFill>
                <a:latin typeface="Montserrat"/>
                <a:ea typeface="Montserrat"/>
                <a:cs typeface="Montserrat"/>
                <a:sym typeface="Montserrat"/>
              </a:rPr>
              <a:t>The macro and weighted averages of precision, recall, and F1-score are all 0.82, reflecting well-balanced performance across both classes.</a:t>
            </a:r>
          </a:p>
          <a:p>
            <a:pPr algn="just" marL="388620" indent="-194310" lvl="1">
              <a:lnSpc>
                <a:spcPts val="2736"/>
              </a:lnSpc>
              <a:buFont typeface="Arial"/>
              <a:buChar char="•"/>
            </a:pPr>
            <a:r>
              <a:rPr lang="en-US" sz="1800" spc="-55">
                <a:solidFill>
                  <a:srgbClr val="000000"/>
                </a:solidFill>
                <a:latin typeface="Montserrat"/>
                <a:ea typeface="Montserrat"/>
                <a:cs typeface="Montserrat"/>
                <a:sym typeface="Montserrat"/>
              </a:rPr>
              <a:t>The model demonstrates robust performance, with strong metrics for both classes, though there is room for improvement in recall for class 0 to ensure consistent identification of actual instances.</a:t>
            </a:r>
          </a:p>
          <a:p>
            <a:pPr algn="just" marL="0" indent="0" lvl="0">
              <a:lnSpc>
                <a:spcPts val="2736"/>
              </a:lnSpc>
              <a:spcBef>
                <a:spcPct val="0"/>
              </a:spcBef>
            </a:pPr>
          </a:p>
        </p:txBody>
      </p:sp>
      <p:sp>
        <p:nvSpPr>
          <p:cNvPr name="TextBox 13" id="13"/>
          <p:cNvSpPr txBox="true"/>
          <p:nvPr/>
        </p:nvSpPr>
        <p:spPr>
          <a:xfrm rot="0">
            <a:off x="960459" y="1334548"/>
            <a:ext cx="7180346"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IXIC</a:t>
            </a:r>
          </a:p>
        </p:txBody>
      </p:sp>
      <p:grpSp>
        <p:nvGrpSpPr>
          <p:cNvPr name="Group 14" id="14"/>
          <p:cNvGrpSpPr/>
          <p:nvPr/>
        </p:nvGrpSpPr>
        <p:grpSpPr>
          <a:xfrm rot="0">
            <a:off x="9345049" y="1139638"/>
            <a:ext cx="8582146" cy="1137043"/>
            <a:chOff x="0" y="0"/>
            <a:chExt cx="2334346" cy="309276"/>
          </a:xfrm>
        </p:grpSpPr>
        <p:sp>
          <p:nvSpPr>
            <p:cNvPr name="Freeform 15" id="15"/>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6" id="16"/>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sp>
        <p:nvSpPr>
          <p:cNvPr name="TextBox 17" id="17"/>
          <p:cNvSpPr txBox="true"/>
          <p:nvPr/>
        </p:nvSpPr>
        <p:spPr>
          <a:xfrm rot="0">
            <a:off x="10269628" y="1334548"/>
            <a:ext cx="6989672"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NYA</a:t>
            </a:r>
          </a:p>
        </p:txBody>
      </p:sp>
      <p:sp>
        <p:nvSpPr>
          <p:cNvPr name="TextBox 18" id="18"/>
          <p:cNvSpPr txBox="true"/>
          <p:nvPr/>
        </p:nvSpPr>
        <p:spPr>
          <a:xfrm rot="0">
            <a:off x="259558" y="2705647"/>
            <a:ext cx="8582146" cy="3412998"/>
          </a:xfrm>
          <a:prstGeom prst="rect">
            <a:avLst/>
          </a:prstGeom>
        </p:spPr>
        <p:txBody>
          <a:bodyPr anchor="t" rtlCol="false" tIns="0" lIns="0" bIns="0" rIns="0">
            <a:spAutoFit/>
          </a:bodyPr>
          <a:lstStyle/>
          <a:p>
            <a:pPr algn="l" marL="388620" indent="-194310" lvl="1">
              <a:lnSpc>
                <a:spcPts val="2736"/>
              </a:lnSpc>
              <a:buFont typeface="Arial"/>
              <a:buChar char="•"/>
            </a:pPr>
            <a:r>
              <a:rPr lang="en-US" sz="1800" spc="-55">
                <a:solidFill>
                  <a:srgbClr val="000000"/>
                </a:solidFill>
                <a:latin typeface="Montserrat"/>
                <a:ea typeface="Montserrat"/>
                <a:cs typeface="Montserrat"/>
                <a:sym typeface="Montserrat"/>
              </a:rPr>
              <a:t>The model performs slightly better for class 1 compared to class 0, as reflected in the higher precision, recall, and F1-score for class 1 (0.71 vs. 0.64 for class 0).</a:t>
            </a:r>
          </a:p>
          <a:p>
            <a:pPr algn="l" marL="388620" indent="-194310" lvl="1">
              <a:lnSpc>
                <a:spcPts val="2736"/>
              </a:lnSpc>
              <a:buFont typeface="Arial"/>
              <a:buChar char="•"/>
            </a:pPr>
            <a:r>
              <a:rPr lang="en-US" sz="1800" spc="-55">
                <a:solidFill>
                  <a:srgbClr val="000000"/>
                </a:solidFill>
                <a:latin typeface="Montserrat"/>
                <a:ea typeface="Montserrat"/>
                <a:cs typeface="Montserrat"/>
                <a:sym typeface="Montserrat"/>
              </a:rPr>
              <a:t>The overall accuracy of the model is 68%, indicating that 68% of all predictions are correct.</a:t>
            </a:r>
          </a:p>
          <a:p>
            <a:pPr algn="l" marL="388620" indent="-194310" lvl="1">
              <a:lnSpc>
                <a:spcPts val="2736"/>
              </a:lnSpc>
              <a:buFont typeface="Arial"/>
              <a:buChar char="•"/>
            </a:pPr>
            <a:r>
              <a:rPr lang="en-US" sz="1800" spc="-55">
                <a:solidFill>
                  <a:srgbClr val="000000"/>
                </a:solidFill>
                <a:latin typeface="Montserrat"/>
                <a:ea typeface="Montserrat"/>
                <a:cs typeface="Montserrat"/>
                <a:sym typeface="Montserrat"/>
              </a:rPr>
              <a:t>The macro and weighted averages of precision, recall, and F1-score are all 0.68, suggesting reasonably balanced performance across classes.</a:t>
            </a:r>
          </a:p>
          <a:p>
            <a:pPr algn="l" marL="388620" indent="-194310" lvl="1">
              <a:lnSpc>
                <a:spcPts val="2736"/>
              </a:lnSpc>
              <a:buFont typeface="Arial"/>
              <a:buChar char="•"/>
            </a:pPr>
            <a:r>
              <a:rPr lang="en-US" sz="1800" spc="-55">
                <a:solidFill>
                  <a:srgbClr val="000000"/>
                </a:solidFill>
                <a:latin typeface="Montserrat"/>
                <a:ea typeface="Montserrat"/>
                <a:cs typeface="Montserrat"/>
                <a:sym typeface="Montserrat"/>
              </a:rPr>
              <a:t>The recall for class 0 (0.65) indicates that the model struggles slightly more with identifying actual instances of class 0 compared to class 1.</a:t>
            </a:r>
          </a:p>
          <a:p>
            <a:pPr algn="l" marL="0" indent="0" lvl="0">
              <a:lnSpc>
                <a:spcPts val="2736"/>
              </a:lnSpc>
              <a:spcBef>
                <a:spcPct val="0"/>
              </a:spcBef>
            </a:pPr>
          </a:p>
        </p:txBody>
      </p:sp>
      <p:graphicFrame>
        <p:nvGraphicFramePr>
          <p:cNvPr name="Table 19" id="19"/>
          <p:cNvGraphicFramePr>
            <a:graphicFrameLocks noGrp="true"/>
          </p:cNvGraphicFramePr>
          <p:nvPr/>
        </p:nvGraphicFramePr>
        <p:xfrm>
          <a:off x="893032" y="6180918"/>
          <a:ext cx="7315200" cy="3981450"/>
        </p:xfrm>
        <a:graphic>
          <a:graphicData uri="http://schemas.openxmlformats.org/drawingml/2006/table">
            <a:tbl>
              <a:tblPr/>
              <a:tblGrid>
                <a:gridCol w="1463040"/>
                <a:gridCol w="1463040"/>
                <a:gridCol w="1463040"/>
                <a:gridCol w="1463040"/>
                <a:gridCol w="1463040"/>
              </a:tblGrid>
              <a:tr h="497681">
                <a:tc gridSpan="5">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r>
              <a:tr h="497681">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Precision</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Recall</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F1-Score</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Support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0.64</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0.64</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612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765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Accuracy</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Macro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Weighted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bl>
          </a:graphicData>
        </a:graphic>
      </p:graphicFrame>
      <p:graphicFrame>
        <p:nvGraphicFramePr>
          <p:cNvPr name="Table 20" id="20"/>
          <p:cNvGraphicFramePr>
            <a:graphicFrameLocks noGrp="true"/>
          </p:cNvGraphicFramePr>
          <p:nvPr/>
        </p:nvGraphicFramePr>
        <p:xfrm>
          <a:off x="9944100" y="6180918"/>
          <a:ext cx="7315200" cy="3981450"/>
        </p:xfrm>
        <a:graphic>
          <a:graphicData uri="http://schemas.openxmlformats.org/drawingml/2006/table">
            <a:tbl>
              <a:tblPr/>
              <a:tblGrid>
                <a:gridCol w="1463040"/>
                <a:gridCol w="1463040"/>
                <a:gridCol w="1463040"/>
                <a:gridCol w="1463040"/>
                <a:gridCol w="1463040"/>
              </a:tblGrid>
              <a:tr h="497681">
                <a:tc gridSpan="5">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r>
              <a:tr h="497681">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Precision</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Recall</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F1-Score</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Support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630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0.83</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742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Accuracy</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Macro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Weighted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bl>
          </a:graphicData>
        </a:graphic>
      </p:graphicFrame>
    </p:spTree>
  </p:cSld>
  <p:clrMapOvr>
    <a:masterClrMapping/>
  </p:clrMapOvr>
</p:sld>
</file>

<file path=ppt/slides/slide14.xml><?xml version="1.0" encoding="utf-8"?>
<p:sld xmlns:p="http://schemas.openxmlformats.org/presentationml/2006/main" xmlns:a="http://schemas.openxmlformats.org/drawingml/2006/main">
  <p:cSld>
    <p:bg>
      <p:bgPr>
        <a:solidFill>
          <a:srgbClr val="F1EEEA"/>
        </a:solidFill>
      </p:bgPr>
    </p:bg>
    <p:spTree>
      <p:nvGrpSpPr>
        <p:cNvPr id="1" name=""/>
        <p:cNvGrpSpPr/>
        <p:nvPr/>
      </p:nvGrpSpPr>
      <p:grpSpPr>
        <a:xfrm>
          <a:off x="0" y="0"/>
          <a:ext cx="0" cy="0"/>
          <a:chOff x="0" y="0"/>
          <a:chExt cx="0" cy="0"/>
        </a:xfrm>
      </p:grpSpPr>
      <p:sp>
        <p:nvSpPr>
          <p:cNvPr name="TextBox 2" id="2"/>
          <p:cNvSpPr txBox="true"/>
          <p:nvPr/>
        </p:nvSpPr>
        <p:spPr>
          <a:xfrm rot="0">
            <a:off x="7221570" y="18956"/>
            <a:ext cx="4246959" cy="771525"/>
          </a:xfrm>
          <a:prstGeom prst="rect">
            <a:avLst/>
          </a:prstGeom>
        </p:spPr>
        <p:txBody>
          <a:bodyPr anchor="t" rtlCol="false" tIns="0" lIns="0" bIns="0" rIns="0">
            <a:spAutoFit/>
          </a:bodyPr>
          <a:lstStyle/>
          <a:p>
            <a:pPr algn="ctr">
              <a:lnSpc>
                <a:spcPts val="6300"/>
              </a:lnSpc>
            </a:pPr>
            <a:r>
              <a:rPr lang="en-US" sz="4500" b="true">
                <a:solidFill>
                  <a:srgbClr val="171717"/>
                </a:solidFill>
                <a:latin typeface="Canva Sans Bold"/>
                <a:ea typeface="Canva Sans Bold"/>
                <a:cs typeface="Canva Sans Bold"/>
                <a:sym typeface="Canva Sans Bold"/>
              </a:rPr>
              <a:t>Random Forest</a:t>
            </a:r>
          </a:p>
        </p:txBody>
      </p:sp>
      <p:grpSp>
        <p:nvGrpSpPr>
          <p:cNvPr name="Group 3" id="3"/>
          <p:cNvGrpSpPr/>
          <p:nvPr/>
        </p:nvGrpSpPr>
        <p:grpSpPr>
          <a:xfrm rot="0">
            <a:off x="259558" y="2530237"/>
            <a:ext cx="8582146" cy="3555322"/>
            <a:chOff x="0" y="0"/>
            <a:chExt cx="2334346" cy="967048"/>
          </a:xfrm>
        </p:grpSpPr>
        <p:sp>
          <p:nvSpPr>
            <p:cNvPr name="Freeform 4" id="4"/>
            <p:cNvSpPr/>
            <p:nvPr/>
          </p:nvSpPr>
          <p:spPr>
            <a:xfrm flipH="false" flipV="false" rot="0">
              <a:off x="0" y="0"/>
              <a:ext cx="2334346" cy="967048"/>
            </a:xfrm>
            <a:custGeom>
              <a:avLst/>
              <a:gdLst/>
              <a:ahLst/>
              <a:cxnLst/>
              <a:rect r="r" b="b" t="t" l="l"/>
              <a:pathLst>
                <a:path h="967048" w="2334346">
                  <a:moveTo>
                    <a:pt x="21650" y="0"/>
                  </a:moveTo>
                  <a:lnTo>
                    <a:pt x="2312696" y="0"/>
                  </a:lnTo>
                  <a:cubicBezTo>
                    <a:pt x="2324653" y="0"/>
                    <a:pt x="2334346" y="9693"/>
                    <a:pt x="2334346" y="21650"/>
                  </a:cubicBezTo>
                  <a:lnTo>
                    <a:pt x="2334346" y="945398"/>
                  </a:lnTo>
                  <a:cubicBezTo>
                    <a:pt x="2334346" y="957355"/>
                    <a:pt x="2324653" y="967048"/>
                    <a:pt x="2312696" y="967048"/>
                  </a:cubicBezTo>
                  <a:lnTo>
                    <a:pt x="21650" y="967048"/>
                  </a:lnTo>
                  <a:cubicBezTo>
                    <a:pt x="9693" y="967048"/>
                    <a:pt x="0" y="957355"/>
                    <a:pt x="0" y="945398"/>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5" id="5"/>
            <p:cNvSpPr txBox="true"/>
            <p:nvPr/>
          </p:nvSpPr>
          <p:spPr>
            <a:xfrm>
              <a:off x="0" y="9525"/>
              <a:ext cx="2334346" cy="957523"/>
            </a:xfrm>
            <a:prstGeom prst="rect">
              <a:avLst/>
            </a:prstGeom>
          </p:spPr>
          <p:txBody>
            <a:bodyPr anchor="ctr" rtlCol="false" tIns="54661" lIns="54661" bIns="54661" rIns="54661"/>
            <a:lstStyle/>
            <a:p>
              <a:pPr algn="ctr">
                <a:lnSpc>
                  <a:spcPts val="2879"/>
                </a:lnSpc>
              </a:pPr>
            </a:p>
          </p:txBody>
        </p:sp>
      </p:grpSp>
      <p:grpSp>
        <p:nvGrpSpPr>
          <p:cNvPr name="Group 6" id="6"/>
          <p:cNvGrpSpPr/>
          <p:nvPr/>
        </p:nvGrpSpPr>
        <p:grpSpPr>
          <a:xfrm rot="0">
            <a:off x="259558" y="1206654"/>
            <a:ext cx="8582146" cy="1137043"/>
            <a:chOff x="0" y="0"/>
            <a:chExt cx="2334346" cy="309276"/>
          </a:xfrm>
        </p:grpSpPr>
        <p:sp>
          <p:nvSpPr>
            <p:cNvPr name="Freeform 7" id="7"/>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8" id="8"/>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grpSp>
        <p:nvGrpSpPr>
          <p:cNvPr name="Group 9" id="9"/>
          <p:cNvGrpSpPr/>
          <p:nvPr/>
        </p:nvGrpSpPr>
        <p:grpSpPr>
          <a:xfrm rot="0">
            <a:off x="9326954" y="2627522"/>
            <a:ext cx="8582146" cy="3458037"/>
            <a:chOff x="0" y="0"/>
            <a:chExt cx="2334346" cy="940587"/>
          </a:xfrm>
        </p:grpSpPr>
        <p:sp>
          <p:nvSpPr>
            <p:cNvPr name="Freeform 10" id="10"/>
            <p:cNvSpPr/>
            <p:nvPr/>
          </p:nvSpPr>
          <p:spPr>
            <a:xfrm flipH="false" flipV="false" rot="0">
              <a:off x="0" y="0"/>
              <a:ext cx="2334346" cy="940587"/>
            </a:xfrm>
            <a:custGeom>
              <a:avLst/>
              <a:gdLst/>
              <a:ahLst/>
              <a:cxnLst/>
              <a:rect r="r" b="b" t="t" l="l"/>
              <a:pathLst>
                <a:path h="940587" w="2334346">
                  <a:moveTo>
                    <a:pt x="21650" y="0"/>
                  </a:moveTo>
                  <a:lnTo>
                    <a:pt x="2312696" y="0"/>
                  </a:lnTo>
                  <a:cubicBezTo>
                    <a:pt x="2324653" y="0"/>
                    <a:pt x="2334346" y="9693"/>
                    <a:pt x="2334346" y="21650"/>
                  </a:cubicBezTo>
                  <a:lnTo>
                    <a:pt x="2334346" y="918937"/>
                  </a:lnTo>
                  <a:cubicBezTo>
                    <a:pt x="2334346" y="930894"/>
                    <a:pt x="2324653" y="940587"/>
                    <a:pt x="2312696" y="940587"/>
                  </a:cubicBezTo>
                  <a:lnTo>
                    <a:pt x="21650" y="940587"/>
                  </a:lnTo>
                  <a:cubicBezTo>
                    <a:pt x="9693" y="940587"/>
                    <a:pt x="0" y="930894"/>
                    <a:pt x="0" y="918937"/>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1" id="11"/>
            <p:cNvSpPr txBox="true"/>
            <p:nvPr/>
          </p:nvSpPr>
          <p:spPr>
            <a:xfrm>
              <a:off x="0" y="9525"/>
              <a:ext cx="2334346" cy="931062"/>
            </a:xfrm>
            <a:prstGeom prst="rect">
              <a:avLst/>
            </a:prstGeom>
          </p:spPr>
          <p:txBody>
            <a:bodyPr anchor="ctr" rtlCol="false" tIns="54661" lIns="54661" bIns="54661" rIns="54661"/>
            <a:lstStyle/>
            <a:p>
              <a:pPr algn="ctr">
                <a:lnSpc>
                  <a:spcPts val="2879"/>
                </a:lnSpc>
              </a:pPr>
            </a:p>
          </p:txBody>
        </p:sp>
      </p:grpSp>
      <p:sp>
        <p:nvSpPr>
          <p:cNvPr name="TextBox 12" id="12"/>
          <p:cNvSpPr txBox="true"/>
          <p:nvPr/>
        </p:nvSpPr>
        <p:spPr>
          <a:xfrm rot="0">
            <a:off x="9439705" y="2915724"/>
            <a:ext cx="8356644" cy="2727198"/>
          </a:xfrm>
          <a:prstGeom prst="rect">
            <a:avLst/>
          </a:prstGeom>
        </p:spPr>
        <p:txBody>
          <a:bodyPr anchor="t" rtlCol="false" tIns="0" lIns="0" bIns="0" rIns="0">
            <a:spAutoFit/>
          </a:bodyPr>
          <a:lstStyle/>
          <a:p>
            <a:pPr algn="l" marL="388620" indent="-194310" lvl="1">
              <a:lnSpc>
                <a:spcPts val="2736"/>
              </a:lnSpc>
              <a:buFont typeface="Arial"/>
              <a:buChar char="•"/>
            </a:pPr>
            <a:r>
              <a:rPr lang="en-US" sz="1800" spc="-55">
                <a:solidFill>
                  <a:srgbClr val="000000"/>
                </a:solidFill>
                <a:latin typeface="Montserrat"/>
                <a:ea typeface="Montserrat"/>
                <a:cs typeface="Montserrat"/>
                <a:sym typeface="Montserrat"/>
              </a:rPr>
              <a:t>The model demonstrates strong performance, with high F1-scores of 0.88 for class 0 and 0.90 for class 1.</a:t>
            </a:r>
          </a:p>
          <a:p>
            <a:pPr algn="l" marL="388620" indent="-194310" lvl="1">
              <a:lnSpc>
                <a:spcPts val="2736"/>
              </a:lnSpc>
              <a:buFont typeface="Arial"/>
              <a:buChar char="•"/>
            </a:pPr>
            <a:r>
              <a:rPr lang="en-US" sz="1800" spc="-55">
                <a:solidFill>
                  <a:srgbClr val="000000"/>
                </a:solidFill>
                <a:latin typeface="Montserrat"/>
                <a:ea typeface="Montserrat"/>
                <a:cs typeface="Montserrat"/>
                <a:sym typeface="Montserrat"/>
              </a:rPr>
              <a:t>The overall accuracy is 89%, indicating that the model makes correct predictions 89% of the time.</a:t>
            </a:r>
          </a:p>
          <a:p>
            <a:pPr algn="l" marL="388620" indent="-194310" lvl="1">
              <a:lnSpc>
                <a:spcPts val="2736"/>
              </a:lnSpc>
              <a:buFont typeface="Arial"/>
              <a:buChar char="•"/>
            </a:pPr>
            <a:r>
              <a:rPr lang="en-US" sz="1800" spc="-55">
                <a:solidFill>
                  <a:srgbClr val="000000"/>
                </a:solidFill>
                <a:latin typeface="Montserrat"/>
                <a:ea typeface="Montserrat"/>
                <a:cs typeface="Montserrat"/>
                <a:sym typeface="Montserrat"/>
              </a:rPr>
              <a:t>The macro and weighted averages for precision, recall, and F1-score are all 0.89, showing balanced performance across both classes.</a:t>
            </a:r>
          </a:p>
          <a:p>
            <a:pPr algn="l" marL="388620" indent="-194310" lvl="1">
              <a:lnSpc>
                <a:spcPts val="2736"/>
              </a:lnSpc>
              <a:spcBef>
                <a:spcPct val="0"/>
              </a:spcBef>
              <a:buFont typeface="Arial"/>
              <a:buChar char="•"/>
            </a:pPr>
            <a:r>
              <a:rPr lang="en-US" sz="1800" spc="-55">
                <a:solidFill>
                  <a:srgbClr val="000000"/>
                </a:solidFill>
                <a:latin typeface="Montserrat"/>
                <a:ea typeface="Montserrat"/>
                <a:cs typeface="Montserrat"/>
                <a:sym typeface="Montserrat"/>
              </a:rPr>
              <a:t>Slightly higher recall and F1-score for class 1 suggest the model is marginally better at identifying and predicting instances of class 1.</a:t>
            </a:r>
          </a:p>
        </p:txBody>
      </p:sp>
      <p:sp>
        <p:nvSpPr>
          <p:cNvPr name="TextBox 13" id="13"/>
          <p:cNvSpPr txBox="true"/>
          <p:nvPr/>
        </p:nvSpPr>
        <p:spPr>
          <a:xfrm rot="0">
            <a:off x="960459" y="1334548"/>
            <a:ext cx="7180346"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IXIC</a:t>
            </a:r>
          </a:p>
        </p:txBody>
      </p:sp>
      <p:grpSp>
        <p:nvGrpSpPr>
          <p:cNvPr name="Group 14" id="14"/>
          <p:cNvGrpSpPr/>
          <p:nvPr/>
        </p:nvGrpSpPr>
        <p:grpSpPr>
          <a:xfrm rot="0">
            <a:off x="9326954" y="1206654"/>
            <a:ext cx="8582146" cy="1137043"/>
            <a:chOff x="0" y="0"/>
            <a:chExt cx="2334346" cy="309276"/>
          </a:xfrm>
        </p:grpSpPr>
        <p:sp>
          <p:nvSpPr>
            <p:cNvPr name="Freeform 15" id="15"/>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6" id="16"/>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sp>
        <p:nvSpPr>
          <p:cNvPr name="TextBox 17" id="17"/>
          <p:cNvSpPr txBox="true"/>
          <p:nvPr/>
        </p:nvSpPr>
        <p:spPr>
          <a:xfrm rot="0">
            <a:off x="10269628" y="1334548"/>
            <a:ext cx="6989672"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NYA</a:t>
            </a:r>
          </a:p>
        </p:txBody>
      </p:sp>
      <p:sp>
        <p:nvSpPr>
          <p:cNvPr name="TextBox 18" id="18"/>
          <p:cNvSpPr txBox="true"/>
          <p:nvPr/>
        </p:nvSpPr>
        <p:spPr>
          <a:xfrm rot="0">
            <a:off x="387033" y="2792916"/>
            <a:ext cx="8327198" cy="3070098"/>
          </a:xfrm>
          <a:prstGeom prst="rect">
            <a:avLst/>
          </a:prstGeom>
        </p:spPr>
        <p:txBody>
          <a:bodyPr anchor="t" rtlCol="false" tIns="0" lIns="0" bIns="0" rIns="0">
            <a:spAutoFit/>
          </a:bodyPr>
          <a:lstStyle/>
          <a:p>
            <a:pPr algn="l" marL="388620" indent="-194310" lvl="1">
              <a:lnSpc>
                <a:spcPts val="2736"/>
              </a:lnSpc>
              <a:buFont typeface="Arial"/>
              <a:buChar char="•"/>
            </a:pPr>
            <a:r>
              <a:rPr lang="en-US" sz="1800" spc="-55">
                <a:solidFill>
                  <a:srgbClr val="000000"/>
                </a:solidFill>
                <a:latin typeface="Montserrat"/>
                <a:ea typeface="Montserrat"/>
                <a:cs typeface="Montserrat"/>
                <a:sym typeface="Montserrat"/>
              </a:rPr>
              <a:t>The model performs better for class 1 compared to class 0, with higher precision (0.73 vs. 0.65), recall (0.76 vs. 0.61), and F1-score (0.75 vs. 0.63).</a:t>
            </a:r>
          </a:p>
          <a:p>
            <a:pPr algn="l" marL="388620" indent="-194310" lvl="1">
              <a:lnSpc>
                <a:spcPts val="2736"/>
              </a:lnSpc>
              <a:buFont typeface="Arial"/>
              <a:buChar char="•"/>
            </a:pPr>
            <a:r>
              <a:rPr lang="en-US" sz="1800" spc="-55">
                <a:solidFill>
                  <a:srgbClr val="000000"/>
                </a:solidFill>
                <a:latin typeface="Montserrat"/>
                <a:ea typeface="Montserrat"/>
                <a:cs typeface="Montserrat"/>
                <a:sym typeface="Montserrat"/>
              </a:rPr>
              <a:t>The overall accuracy is 70%, meaning 70% of all predictions are correct.</a:t>
            </a:r>
          </a:p>
          <a:p>
            <a:pPr algn="l" marL="388620" indent="-194310" lvl="1">
              <a:lnSpc>
                <a:spcPts val="2736"/>
              </a:lnSpc>
              <a:buFont typeface="Arial"/>
              <a:buChar char="•"/>
            </a:pPr>
            <a:r>
              <a:rPr lang="en-US" sz="1800" spc="-55">
                <a:solidFill>
                  <a:srgbClr val="000000"/>
                </a:solidFill>
                <a:latin typeface="Montserrat"/>
                <a:ea typeface="Montserrat"/>
                <a:cs typeface="Montserrat"/>
                <a:sym typeface="Montserrat"/>
              </a:rPr>
              <a:t>The macro averages for precision, recall, and F1-score are all 0.69, indicating slightly imbalanced performance between the two classes.</a:t>
            </a:r>
          </a:p>
          <a:p>
            <a:pPr algn="l" marL="388620" indent="-194310" lvl="1">
              <a:lnSpc>
                <a:spcPts val="2736"/>
              </a:lnSpc>
              <a:buFont typeface="Arial"/>
              <a:buChar char="•"/>
            </a:pPr>
            <a:r>
              <a:rPr lang="en-US" sz="1800" spc="-55">
                <a:solidFill>
                  <a:srgbClr val="000000"/>
                </a:solidFill>
                <a:latin typeface="Montserrat"/>
                <a:ea typeface="Montserrat"/>
                <a:cs typeface="Montserrat"/>
                <a:sym typeface="Montserrat"/>
              </a:rPr>
              <a:t>The lower recall for class 0 (0.61) suggests that the model struggles to identify actual instances of class 0, which may require improvement depending on the use case.</a:t>
            </a:r>
          </a:p>
          <a:p>
            <a:pPr algn="l" marL="0" indent="0" lvl="0">
              <a:lnSpc>
                <a:spcPts val="2736"/>
              </a:lnSpc>
              <a:spcBef>
                <a:spcPct val="0"/>
              </a:spcBef>
            </a:pPr>
          </a:p>
        </p:txBody>
      </p:sp>
      <p:graphicFrame>
        <p:nvGraphicFramePr>
          <p:cNvPr name="Table 19" id="19"/>
          <p:cNvGraphicFramePr>
            <a:graphicFrameLocks noGrp="true"/>
          </p:cNvGraphicFramePr>
          <p:nvPr/>
        </p:nvGraphicFramePr>
        <p:xfrm>
          <a:off x="893032" y="6182843"/>
          <a:ext cx="7315200" cy="3981450"/>
        </p:xfrm>
        <a:graphic>
          <a:graphicData uri="http://schemas.openxmlformats.org/drawingml/2006/table">
            <a:tbl>
              <a:tblPr/>
              <a:tblGrid>
                <a:gridCol w="1463040"/>
                <a:gridCol w="1463040"/>
                <a:gridCol w="1463040"/>
                <a:gridCol w="1463040"/>
                <a:gridCol w="1463040"/>
              </a:tblGrid>
              <a:tr h="497681">
                <a:tc gridSpan="5">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CAEFD"/>
                    </a:solidFill>
                  </a:tcPr>
                </a:tc>
              </a:tr>
              <a:tr h="497681">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Precision</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Recall</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F1-Score</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Support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63.00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576</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0.73</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0.76</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801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Accuracy</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Macro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0.69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Weighted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0.70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bl>
          </a:graphicData>
        </a:graphic>
      </p:graphicFrame>
      <p:graphicFrame>
        <p:nvGraphicFramePr>
          <p:cNvPr name="Table 20" id="20"/>
          <p:cNvGraphicFramePr>
            <a:graphicFrameLocks noGrp="true"/>
          </p:cNvGraphicFramePr>
          <p:nvPr/>
        </p:nvGraphicFramePr>
        <p:xfrm>
          <a:off x="9960427" y="6182843"/>
          <a:ext cx="7315200" cy="3982686"/>
        </p:xfrm>
        <a:graphic>
          <a:graphicData uri="http://schemas.openxmlformats.org/drawingml/2006/table">
            <a:tbl>
              <a:tblPr/>
              <a:tblGrid>
                <a:gridCol w="1463040"/>
                <a:gridCol w="1463040"/>
                <a:gridCol w="1463040"/>
                <a:gridCol w="1463040"/>
                <a:gridCol w="1463040"/>
              </a:tblGrid>
              <a:tr h="497681">
                <a:tc gridSpan="5">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c hMerge="true">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Classification Report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DBAADF"/>
                    </a:solidFill>
                  </a:tcPr>
                </a:tc>
              </a:tr>
              <a:tr h="497681">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Precision</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Recall</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F1-Score</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c>
                  <a:txBody>
                    <a:bodyPr anchor="t" rtlCol="false"/>
                    <a:lstStyle/>
                    <a:p>
                      <a:pPr algn="ctr">
                        <a:lnSpc>
                          <a:spcPts val="1679"/>
                        </a:lnSpc>
                        <a:defRPr/>
                      </a:pPr>
                      <a:r>
                        <a:rPr lang="en-US" sz="1199" b="true">
                          <a:solidFill>
                            <a:srgbClr val="000000"/>
                          </a:solidFill>
                          <a:latin typeface="Open Sans Bold"/>
                          <a:ea typeface="Open Sans Bold"/>
                          <a:cs typeface="Open Sans Bold"/>
                          <a:sym typeface="Open Sans Bold"/>
                        </a:rPr>
                        <a:t>Support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1EEEA"/>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630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8922">
                <a:tc>
                  <a:txBody>
                    <a:bodyPr anchor="t" rtlCol="false"/>
                    <a:lstStyle/>
                    <a:p>
                      <a:pPr algn="l">
                        <a:lnSpc>
                          <a:spcPts val="1679"/>
                        </a:lnSpc>
                        <a:defRPr/>
                      </a:pPr>
                      <a:r>
                        <a:rPr lang="en-US" sz="1199">
                          <a:solidFill>
                            <a:srgbClr val="000000"/>
                          </a:solidFill>
                          <a:latin typeface="Open Sans"/>
                          <a:ea typeface="Open Sans"/>
                          <a:cs typeface="Open Sans"/>
                          <a:sym typeface="Open Sans"/>
                        </a:rPr>
                        <a:t>1</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0.90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0.90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742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Accuracy</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 </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Macro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0.88</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97681">
                <a:tc>
                  <a:txBody>
                    <a:bodyPr anchor="t" rtlCol="false"/>
                    <a:lstStyle/>
                    <a:p>
                      <a:pPr algn="l">
                        <a:lnSpc>
                          <a:spcPts val="1679"/>
                        </a:lnSpc>
                        <a:defRPr/>
                      </a:pPr>
                      <a:r>
                        <a:rPr lang="en-US" sz="1199">
                          <a:solidFill>
                            <a:srgbClr val="000000"/>
                          </a:solidFill>
                          <a:latin typeface="Open Sans"/>
                          <a:ea typeface="Open Sans"/>
                          <a:cs typeface="Open Sans"/>
                          <a:sym typeface="Open Sans"/>
                        </a:rPr>
                        <a:t>Weighted Avg</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0.89</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199">
                          <a:solidFill>
                            <a:srgbClr val="000000"/>
                          </a:solidFill>
                          <a:latin typeface="Open Sans"/>
                          <a:ea typeface="Open Sans"/>
                          <a:cs typeface="Open Sans"/>
                          <a:sym typeface="Open Sans"/>
                        </a:rPr>
                        <a:t>1372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bl>
          </a:graphicData>
        </a:graphic>
      </p:graphicFrame>
    </p:spTree>
  </p:cSld>
  <p:clrMapOvr>
    <a:masterClrMapping/>
  </p:clrMapOvr>
</p:sld>
</file>

<file path=ppt/slides/slide15.xml><?xml version="1.0" encoding="utf-8"?>
<p:sld xmlns:p="http://schemas.openxmlformats.org/presentationml/2006/main" xmlns:a="http://schemas.openxmlformats.org/drawingml/2006/main">
  <p:cSld>
    <p:bg>
      <p:bgPr>
        <a:solidFill>
          <a:srgbClr val="F1EEEA"/>
        </a:solidFill>
      </p:bgPr>
    </p:bg>
    <p:spTree>
      <p:nvGrpSpPr>
        <p:cNvPr id="1" name=""/>
        <p:cNvGrpSpPr/>
        <p:nvPr/>
      </p:nvGrpSpPr>
      <p:grpSpPr>
        <a:xfrm>
          <a:off x="0" y="0"/>
          <a:ext cx="0" cy="0"/>
          <a:chOff x="0" y="0"/>
          <a:chExt cx="0" cy="0"/>
        </a:xfrm>
      </p:grpSpPr>
      <p:sp>
        <p:nvSpPr>
          <p:cNvPr name="TextBox 2" id="2"/>
          <p:cNvSpPr txBox="true"/>
          <p:nvPr/>
        </p:nvSpPr>
        <p:spPr>
          <a:xfrm rot="0">
            <a:off x="2781283" y="18956"/>
            <a:ext cx="13127534" cy="771525"/>
          </a:xfrm>
          <a:prstGeom prst="rect">
            <a:avLst/>
          </a:prstGeom>
        </p:spPr>
        <p:txBody>
          <a:bodyPr anchor="t" rtlCol="false" tIns="0" lIns="0" bIns="0" rIns="0">
            <a:spAutoFit/>
          </a:bodyPr>
          <a:lstStyle/>
          <a:p>
            <a:pPr algn="ctr">
              <a:lnSpc>
                <a:spcPts val="6300"/>
              </a:lnSpc>
            </a:pPr>
            <a:r>
              <a:rPr lang="en-US" sz="4500" b="true">
                <a:solidFill>
                  <a:srgbClr val="171717"/>
                </a:solidFill>
                <a:latin typeface="Canva Sans Bold"/>
                <a:ea typeface="Canva Sans Bold"/>
                <a:cs typeface="Canva Sans Bold"/>
                <a:sym typeface="Canva Sans Bold"/>
              </a:rPr>
              <a:t>Ensemble - Support Vector Classification (SVC)</a:t>
            </a:r>
          </a:p>
        </p:txBody>
      </p:sp>
      <p:grpSp>
        <p:nvGrpSpPr>
          <p:cNvPr name="Group 3" id="3"/>
          <p:cNvGrpSpPr/>
          <p:nvPr/>
        </p:nvGrpSpPr>
        <p:grpSpPr>
          <a:xfrm rot="0">
            <a:off x="259558" y="3191207"/>
            <a:ext cx="8582146" cy="6550921"/>
            <a:chOff x="0" y="0"/>
            <a:chExt cx="2334346" cy="1781852"/>
          </a:xfrm>
        </p:grpSpPr>
        <p:sp>
          <p:nvSpPr>
            <p:cNvPr name="Freeform 4" id="4"/>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5" id="5"/>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grpSp>
        <p:nvGrpSpPr>
          <p:cNvPr name="Group 6" id="6"/>
          <p:cNvGrpSpPr/>
          <p:nvPr/>
        </p:nvGrpSpPr>
        <p:grpSpPr>
          <a:xfrm rot="0">
            <a:off x="259558" y="1206654"/>
            <a:ext cx="8582146" cy="1137043"/>
            <a:chOff x="0" y="0"/>
            <a:chExt cx="2334346" cy="309276"/>
          </a:xfrm>
        </p:grpSpPr>
        <p:sp>
          <p:nvSpPr>
            <p:cNvPr name="Freeform 7" id="7"/>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8" id="8"/>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grpSp>
        <p:nvGrpSpPr>
          <p:cNvPr name="Group 9" id="9"/>
          <p:cNvGrpSpPr/>
          <p:nvPr/>
        </p:nvGrpSpPr>
        <p:grpSpPr>
          <a:xfrm rot="0">
            <a:off x="9326954" y="3191207"/>
            <a:ext cx="8582146" cy="6550921"/>
            <a:chOff x="0" y="0"/>
            <a:chExt cx="2334346" cy="1781852"/>
          </a:xfrm>
        </p:grpSpPr>
        <p:sp>
          <p:nvSpPr>
            <p:cNvPr name="Freeform 10" id="10"/>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1" id="11"/>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sp>
        <p:nvSpPr>
          <p:cNvPr name="TextBox 12" id="12"/>
          <p:cNvSpPr txBox="true"/>
          <p:nvPr/>
        </p:nvSpPr>
        <p:spPr>
          <a:xfrm rot="0">
            <a:off x="9453760" y="3402158"/>
            <a:ext cx="8328535" cy="6071870"/>
          </a:xfrm>
          <a:prstGeom prst="rect">
            <a:avLst/>
          </a:prstGeom>
        </p:spPr>
        <p:txBody>
          <a:bodyPr anchor="t" rtlCol="false" tIns="0" lIns="0" bIns="0" rIns="0">
            <a:spAutoFit/>
          </a:bodyPr>
          <a:lstStyle/>
          <a:p>
            <a:pPr algn="l">
              <a:lnSpc>
                <a:spcPts val="3040"/>
              </a:lnSpc>
            </a:pPr>
            <a:r>
              <a:rPr lang="en-US" sz="2000" spc="-62" b="true">
                <a:solidFill>
                  <a:srgbClr val="000000"/>
                </a:solidFill>
                <a:latin typeface="Montserrat Bold"/>
                <a:ea typeface="Montserrat Bold"/>
                <a:cs typeface="Montserrat Bold"/>
                <a:sym typeface="Montserrat Bold"/>
              </a:rPr>
              <a:t>Meta-Model Accuracy:</a:t>
            </a:r>
          </a:p>
          <a:p>
            <a:pPr algn="l" marL="431801" indent="-215900" lvl="1">
              <a:lnSpc>
                <a:spcPts val="3040"/>
              </a:lnSpc>
              <a:buFont typeface="Arial"/>
              <a:buChar char="•"/>
            </a:pPr>
            <a:r>
              <a:rPr lang="en-US" sz="2000" spc="-62">
                <a:solidFill>
                  <a:srgbClr val="000000"/>
                </a:solidFill>
                <a:latin typeface="Montserrat"/>
                <a:ea typeface="Montserrat"/>
                <a:cs typeface="Montserrat"/>
                <a:sym typeface="Montserrat"/>
              </a:rPr>
              <a:t>Achieved a significantly improved test accuracy of </a:t>
            </a:r>
            <a:r>
              <a:rPr lang="en-US" b="true" sz="2000" spc="-62">
                <a:solidFill>
                  <a:srgbClr val="000000"/>
                </a:solidFill>
                <a:latin typeface="Montserrat Bold"/>
                <a:ea typeface="Montserrat Bold"/>
                <a:cs typeface="Montserrat Bold"/>
                <a:sym typeface="Montserrat Bold"/>
              </a:rPr>
              <a:t>79.08%</a:t>
            </a:r>
            <a:r>
              <a:rPr lang="en-US" sz="2000" spc="-62">
                <a:solidFill>
                  <a:srgbClr val="000000"/>
                </a:solidFill>
                <a:latin typeface="Montserrat"/>
                <a:ea typeface="Montserrat"/>
                <a:cs typeface="Montserrat"/>
                <a:sym typeface="Montserrat"/>
              </a:rPr>
              <a:t> using the ensemble approach.</a:t>
            </a:r>
          </a:p>
          <a:p>
            <a:pPr algn="l">
              <a:lnSpc>
                <a:spcPts val="3040"/>
              </a:lnSpc>
            </a:pPr>
            <a:r>
              <a:rPr lang="en-US" sz="2000" spc="-62" b="true">
                <a:solidFill>
                  <a:srgbClr val="000000"/>
                </a:solidFill>
                <a:latin typeface="Montserrat Bold"/>
                <a:ea typeface="Montserrat Bold"/>
                <a:cs typeface="Montserrat Bold"/>
                <a:sym typeface="Montserrat Bold"/>
              </a:rPr>
              <a:t>Ensemble Strategy:</a:t>
            </a:r>
          </a:p>
          <a:p>
            <a:pPr algn="l" marL="431801" indent="-215900" lvl="1">
              <a:lnSpc>
                <a:spcPts val="3040"/>
              </a:lnSpc>
              <a:buFont typeface="Arial"/>
              <a:buChar char="•"/>
            </a:pPr>
            <a:r>
              <a:rPr lang="en-US" sz="2000" spc="-62">
                <a:solidFill>
                  <a:srgbClr val="000000"/>
                </a:solidFill>
                <a:latin typeface="Montserrat"/>
                <a:ea typeface="Montserrat"/>
                <a:cs typeface="Montserrat"/>
                <a:sym typeface="Montserrat"/>
              </a:rPr>
              <a:t>Combined predictions from Logistic Regression, Decision </a:t>
            </a:r>
            <a:r>
              <a:rPr lang="en-US" sz="2000" spc="-62">
                <a:solidFill>
                  <a:srgbClr val="000000"/>
                </a:solidFill>
                <a:latin typeface="Montserrat"/>
                <a:ea typeface="Montserrat"/>
                <a:cs typeface="Montserrat"/>
                <a:sym typeface="Montserrat"/>
              </a:rPr>
              <a:t>Tree, and Random Forest models.</a:t>
            </a:r>
          </a:p>
          <a:p>
            <a:pPr algn="l" marL="431801" indent="-215900" lvl="1">
              <a:lnSpc>
                <a:spcPts val="3040"/>
              </a:lnSpc>
              <a:buFont typeface="Arial"/>
              <a:buChar char="•"/>
            </a:pPr>
            <a:r>
              <a:rPr lang="en-US" sz="2000" spc="-62">
                <a:solidFill>
                  <a:srgbClr val="000000"/>
                </a:solidFill>
                <a:latin typeface="Montserrat"/>
                <a:ea typeface="Montserrat"/>
                <a:cs typeface="Montserrat"/>
                <a:sym typeface="Montserrat"/>
              </a:rPr>
              <a:t>SVC with a polynomial kernel (degree=10) was used as the meta-model for final predictions.</a:t>
            </a:r>
          </a:p>
          <a:p>
            <a:pPr algn="l">
              <a:lnSpc>
                <a:spcPts val="3040"/>
              </a:lnSpc>
            </a:pPr>
            <a:r>
              <a:rPr lang="en-US" sz="2000" spc="-62" b="true">
                <a:solidFill>
                  <a:srgbClr val="000000"/>
                </a:solidFill>
                <a:latin typeface="Montserrat Bold"/>
                <a:ea typeface="Montserrat Bold"/>
                <a:cs typeface="Montserrat Bold"/>
                <a:sym typeface="Montserrat Bold"/>
              </a:rPr>
              <a:t>Key Process:</a:t>
            </a:r>
          </a:p>
          <a:p>
            <a:pPr algn="l" marL="431801" indent="-215900" lvl="1">
              <a:lnSpc>
                <a:spcPts val="3040"/>
              </a:lnSpc>
              <a:buFont typeface="Arial"/>
              <a:buChar char="•"/>
            </a:pPr>
            <a:r>
              <a:rPr lang="en-US" sz="2000" spc="-62">
                <a:solidFill>
                  <a:srgbClr val="000000"/>
                </a:solidFill>
                <a:latin typeface="Montserrat"/>
                <a:ea typeface="Montserrat"/>
                <a:cs typeface="Montserrat"/>
                <a:sym typeface="Montserrat"/>
              </a:rPr>
              <a:t>Stacked probabilities from base models as input to the SVC meta-model.</a:t>
            </a:r>
          </a:p>
          <a:p>
            <a:pPr algn="l" marL="431801" indent="-215900" lvl="1">
              <a:lnSpc>
                <a:spcPts val="3040"/>
              </a:lnSpc>
              <a:buFont typeface="Arial"/>
              <a:buChar char="•"/>
            </a:pPr>
            <a:r>
              <a:rPr lang="en-US" sz="2000" spc="-62">
                <a:solidFill>
                  <a:srgbClr val="000000"/>
                </a:solidFill>
                <a:latin typeface="Montserrat"/>
                <a:ea typeface="Montserrat"/>
                <a:cs typeface="Montserrat"/>
                <a:sym typeface="Montserrat"/>
              </a:rPr>
              <a:t>The trained meta-model leveraged the diverse strengths of base models for better generalization.</a:t>
            </a:r>
          </a:p>
          <a:p>
            <a:pPr algn="l">
              <a:lnSpc>
                <a:spcPts val="3040"/>
              </a:lnSpc>
            </a:pPr>
            <a:r>
              <a:rPr lang="en-US" sz="2000" spc="-62" b="true">
                <a:solidFill>
                  <a:srgbClr val="000000"/>
                </a:solidFill>
                <a:latin typeface="Montserrat Bold"/>
                <a:ea typeface="Montserrat Bold"/>
                <a:cs typeface="Montserrat Bold"/>
                <a:sym typeface="Montserrat Bold"/>
              </a:rPr>
              <a:t>Benefit:</a:t>
            </a:r>
          </a:p>
          <a:p>
            <a:pPr algn="l" marL="431801" indent="-215900" lvl="1">
              <a:lnSpc>
                <a:spcPts val="3040"/>
              </a:lnSpc>
              <a:buFont typeface="Arial"/>
              <a:buChar char="•"/>
            </a:pPr>
            <a:r>
              <a:rPr lang="en-US" sz="2000" spc="-62">
                <a:solidFill>
                  <a:srgbClr val="000000"/>
                </a:solidFill>
                <a:latin typeface="Montserrat"/>
                <a:ea typeface="Montserrat"/>
                <a:cs typeface="Montserrat"/>
                <a:sym typeface="Montserrat"/>
              </a:rPr>
              <a:t>Achieved a robust and accurate ensemble model with less computational cost compared to deep neural networks.</a:t>
            </a:r>
          </a:p>
        </p:txBody>
      </p:sp>
      <p:sp>
        <p:nvSpPr>
          <p:cNvPr name="TextBox 13" id="13"/>
          <p:cNvSpPr txBox="true"/>
          <p:nvPr/>
        </p:nvSpPr>
        <p:spPr>
          <a:xfrm rot="0">
            <a:off x="960459" y="1334548"/>
            <a:ext cx="7180346"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IXIC</a:t>
            </a:r>
          </a:p>
        </p:txBody>
      </p:sp>
      <p:grpSp>
        <p:nvGrpSpPr>
          <p:cNvPr name="Group 14" id="14"/>
          <p:cNvGrpSpPr/>
          <p:nvPr/>
        </p:nvGrpSpPr>
        <p:grpSpPr>
          <a:xfrm rot="0">
            <a:off x="9326954" y="1206654"/>
            <a:ext cx="8582146" cy="1137043"/>
            <a:chOff x="0" y="0"/>
            <a:chExt cx="2334346" cy="309276"/>
          </a:xfrm>
        </p:grpSpPr>
        <p:sp>
          <p:nvSpPr>
            <p:cNvPr name="Freeform 15" id="15"/>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6" id="16"/>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sp>
        <p:nvSpPr>
          <p:cNvPr name="TextBox 17" id="17"/>
          <p:cNvSpPr txBox="true"/>
          <p:nvPr/>
        </p:nvSpPr>
        <p:spPr>
          <a:xfrm rot="0">
            <a:off x="10269628" y="1334548"/>
            <a:ext cx="6989672"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NYA</a:t>
            </a:r>
          </a:p>
        </p:txBody>
      </p:sp>
      <p:sp>
        <p:nvSpPr>
          <p:cNvPr name="TextBox 18" id="18"/>
          <p:cNvSpPr txBox="true"/>
          <p:nvPr/>
        </p:nvSpPr>
        <p:spPr>
          <a:xfrm rot="0">
            <a:off x="370279" y="3409626"/>
            <a:ext cx="8360706" cy="5309870"/>
          </a:xfrm>
          <a:prstGeom prst="rect">
            <a:avLst/>
          </a:prstGeom>
        </p:spPr>
        <p:txBody>
          <a:bodyPr anchor="t" rtlCol="false" tIns="0" lIns="0" bIns="0" rIns="0">
            <a:spAutoFit/>
          </a:bodyPr>
          <a:lstStyle/>
          <a:p>
            <a:pPr algn="l">
              <a:lnSpc>
                <a:spcPts val="3040"/>
              </a:lnSpc>
            </a:pPr>
            <a:r>
              <a:rPr lang="en-US" sz="2000" spc="-62" b="true">
                <a:solidFill>
                  <a:srgbClr val="000000"/>
                </a:solidFill>
                <a:latin typeface="Montserrat Bold"/>
                <a:ea typeface="Montserrat Bold"/>
                <a:cs typeface="Montserrat Bold"/>
                <a:sym typeface="Montserrat Bold"/>
              </a:rPr>
              <a:t>Meta-Model Accuracy:</a:t>
            </a:r>
          </a:p>
          <a:p>
            <a:pPr algn="l" marL="431801" indent="-215900" lvl="1">
              <a:lnSpc>
                <a:spcPts val="3040"/>
              </a:lnSpc>
              <a:buFont typeface="Arial"/>
              <a:buChar char="•"/>
            </a:pPr>
            <a:r>
              <a:rPr lang="en-US" sz="2000" spc="-62">
                <a:solidFill>
                  <a:srgbClr val="000000"/>
                </a:solidFill>
                <a:latin typeface="Montserrat"/>
                <a:ea typeface="Montserrat"/>
                <a:cs typeface="Montserrat"/>
                <a:sym typeface="Montserrat"/>
              </a:rPr>
              <a:t>Achieved a test accuracy of </a:t>
            </a:r>
            <a:r>
              <a:rPr lang="en-US" b="true" sz="2000" spc="-62">
                <a:solidFill>
                  <a:srgbClr val="000000"/>
                </a:solidFill>
                <a:latin typeface="Montserrat Bold"/>
                <a:ea typeface="Montserrat Bold"/>
                <a:cs typeface="Montserrat Bold"/>
                <a:sym typeface="Montserrat Bold"/>
              </a:rPr>
              <a:t>59.8%</a:t>
            </a:r>
            <a:r>
              <a:rPr lang="en-US" sz="2000" spc="-62">
                <a:solidFill>
                  <a:srgbClr val="000000"/>
                </a:solidFill>
                <a:latin typeface="Montserrat"/>
                <a:ea typeface="Montserrat"/>
                <a:cs typeface="Montserrat"/>
                <a:sym typeface="Montserrat"/>
              </a:rPr>
              <a:t> using the ensemble appro</a:t>
            </a:r>
            <a:r>
              <a:rPr lang="en-US" sz="2000" spc="-62">
                <a:solidFill>
                  <a:srgbClr val="000000"/>
                </a:solidFill>
                <a:latin typeface="Montserrat"/>
                <a:ea typeface="Montserrat"/>
                <a:cs typeface="Montserrat"/>
                <a:sym typeface="Montserrat"/>
              </a:rPr>
              <a:t>ach.</a:t>
            </a:r>
          </a:p>
          <a:p>
            <a:pPr algn="l">
              <a:lnSpc>
                <a:spcPts val="3040"/>
              </a:lnSpc>
            </a:pPr>
            <a:r>
              <a:rPr lang="en-US" sz="2000" spc="-62" b="true">
                <a:solidFill>
                  <a:srgbClr val="000000"/>
                </a:solidFill>
                <a:latin typeface="Montserrat Bold"/>
                <a:ea typeface="Montserrat Bold"/>
                <a:cs typeface="Montserrat Bold"/>
                <a:sym typeface="Montserrat Bold"/>
              </a:rPr>
              <a:t>Ensemble Strategy:</a:t>
            </a:r>
          </a:p>
          <a:p>
            <a:pPr algn="l" marL="431801" indent="-215900" lvl="1">
              <a:lnSpc>
                <a:spcPts val="3040"/>
              </a:lnSpc>
              <a:buFont typeface="Arial"/>
              <a:buChar char="•"/>
            </a:pPr>
            <a:r>
              <a:rPr lang="en-US" sz="2000" spc="-62">
                <a:solidFill>
                  <a:srgbClr val="000000"/>
                </a:solidFill>
                <a:latin typeface="Montserrat"/>
                <a:ea typeface="Montserrat"/>
                <a:cs typeface="Montserrat"/>
                <a:sym typeface="Montserrat"/>
              </a:rPr>
              <a:t>Combined predictions from Logistic Regression, Decision Tree, and Random Forest models.</a:t>
            </a:r>
          </a:p>
          <a:p>
            <a:pPr algn="l" marL="431801" indent="-215900" lvl="1">
              <a:lnSpc>
                <a:spcPts val="3040"/>
              </a:lnSpc>
              <a:buFont typeface="Arial"/>
              <a:buChar char="•"/>
            </a:pPr>
            <a:r>
              <a:rPr lang="en-US" sz="2000" spc="-62">
                <a:solidFill>
                  <a:srgbClr val="000000"/>
                </a:solidFill>
                <a:latin typeface="Montserrat"/>
                <a:ea typeface="Montserrat"/>
                <a:cs typeface="Montserrat"/>
                <a:sym typeface="Montserrat"/>
              </a:rPr>
              <a:t>Support Vector Classifier (SVC) served as the meta-model for final predictions.</a:t>
            </a:r>
          </a:p>
          <a:p>
            <a:pPr algn="l">
              <a:lnSpc>
                <a:spcPts val="3040"/>
              </a:lnSpc>
            </a:pPr>
            <a:r>
              <a:rPr lang="en-US" sz="2000" spc="-62" b="true">
                <a:solidFill>
                  <a:srgbClr val="000000"/>
                </a:solidFill>
                <a:latin typeface="Montserrat Bold"/>
                <a:ea typeface="Montserrat Bold"/>
                <a:cs typeface="Montserrat Bold"/>
                <a:sym typeface="Montserrat Bold"/>
              </a:rPr>
              <a:t>Key Process:</a:t>
            </a:r>
          </a:p>
          <a:p>
            <a:pPr algn="l" marL="431801" indent="-215900" lvl="1">
              <a:lnSpc>
                <a:spcPts val="3040"/>
              </a:lnSpc>
              <a:buFont typeface="Arial"/>
              <a:buChar char="•"/>
            </a:pPr>
            <a:r>
              <a:rPr lang="en-US" sz="2000" spc="-62">
                <a:solidFill>
                  <a:srgbClr val="000000"/>
                </a:solidFill>
                <a:latin typeface="Montserrat"/>
                <a:ea typeface="Montserrat"/>
                <a:cs typeface="Montserrat"/>
                <a:sym typeface="Montserrat"/>
              </a:rPr>
              <a:t>Stacked predictions from base models as input to SVC with a polynomial kernel (degree=10).</a:t>
            </a:r>
          </a:p>
          <a:p>
            <a:pPr algn="l">
              <a:lnSpc>
                <a:spcPts val="3040"/>
              </a:lnSpc>
            </a:pPr>
            <a:r>
              <a:rPr lang="en-US" sz="2000" spc="-62" b="true">
                <a:solidFill>
                  <a:srgbClr val="000000"/>
                </a:solidFill>
                <a:latin typeface="Montserrat Bold"/>
                <a:ea typeface="Montserrat Bold"/>
                <a:cs typeface="Montserrat Bold"/>
                <a:sym typeface="Montserrat Bold"/>
              </a:rPr>
              <a:t>Benefit:</a:t>
            </a:r>
          </a:p>
          <a:p>
            <a:pPr algn="l" marL="431801" indent="-215900" lvl="1">
              <a:lnSpc>
                <a:spcPts val="3040"/>
              </a:lnSpc>
              <a:buFont typeface="Arial"/>
              <a:buChar char="•"/>
            </a:pPr>
            <a:r>
              <a:rPr lang="en-US" sz="2000" spc="-62">
                <a:solidFill>
                  <a:srgbClr val="000000"/>
                </a:solidFill>
                <a:latin typeface="Montserrat"/>
                <a:ea typeface="Montserrat"/>
                <a:cs typeface="Montserrat"/>
                <a:sym typeface="Montserrat"/>
              </a:rPr>
              <a:t>Balanced performance with lower computational cost compared to more complex models like deep neural networks.</a:t>
            </a:r>
          </a:p>
          <a:p>
            <a:pPr algn="l" marL="0" indent="0" lvl="0">
              <a:lnSpc>
                <a:spcPts val="3040"/>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F1EEEA"/>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2247324"/>
          <a:ext cx="16282097" cy="5792352"/>
        </p:xfrm>
        <a:graphic>
          <a:graphicData uri="http://schemas.openxmlformats.org/drawingml/2006/table">
            <a:tbl>
              <a:tblPr/>
              <a:tblGrid>
                <a:gridCol w="3425099"/>
                <a:gridCol w="3425099"/>
                <a:gridCol w="9431899"/>
              </a:tblGrid>
              <a:tr h="1423536">
                <a:tc>
                  <a:txBody>
                    <a:bodyPr anchor="t" rtlCol="false"/>
                    <a:lstStyle/>
                    <a:p>
                      <a:pPr algn="ctr">
                        <a:lnSpc>
                          <a:spcPts val="2526"/>
                        </a:lnSpc>
                        <a:defRPr/>
                      </a:pPr>
                      <a:r>
                        <a:rPr lang="en-US" sz="1804" b="true">
                          <a:solidFill>
                            <a:srgbClr val="000000"/>
                          </a:solidFill>
                          <a:latin typeface="Montserrat Bold"/>
                          <a:ea typeface="Montserrat Bold"/>
                          <a:cs typeface="Montserrat Bold"/>
                          <a:sym typeface="Montserrat Bold"/>
                        </a:rPr>
                        <a:t>Model</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BCAEFD"/>
                    </a:solidFill>
                  </a:tcPr>
                </a:tc>
                <a:tc>
                  <a:txBody>
                    <a:bodyPr anchor="t" rtlCol="false"/>
                    <a:lstStyle/>
                    <a:p>
                      <a:pPr algn="ctr">
                        <a:lnSpc>
                          <a:spcPts val="2526"/>
                        </a:lnSpc>
                        <a:defRPr/>
                      </a:pPr>
                      <a:r>
                        <a:rPr lang="en-US" sz="1804" b="true">
                          <a:solidFill>
                            <a:srgbClr val="000000"/>
                          </a:solidFill>
                          <a:latin typeface="Montserrat Bold"/>
                          <a:ea typeface="Montserrat Bold"/>
                          <a:cs typeface="Montserrat Bold"/>
                          <a:sym typeface="Montserrat Bold"/>
                        </a:rPr>
                        <a:t>Weakness</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BCAEFD"/>
                    </a:solidFill>
                  </a:tcPr>
                </a:tc>
                <a:tc>
                  <a:txBody>
                    <a:bodyPr anchor="t" rtlCol="false"/>
                    <a:lstStyle/>
                    <a:p>
                      <a:pPr algn="ctr">
                        <a:lnSpc>
                          <a:spcPts val="2526"/>
                        </a:lnSpc>
                        <a:defRPr/>
                      </a:pPr>
                      <a:r>
                        <a:rPr lang="en-US" sz="1804" b="true">
                          <a:solidFill>
                            <a:srgbClr val="000000"/>
                          </a:solidFill>
                          <a:latin typeface="Montserrat Bold"/>
                          <a:ea typeface="Montserrat Bold"/>
                          <a:cs typeface="Montserrat Bold"/>
                          <a:sym typeface="Montserrat Bold"/>
                        </a:rPr>
                        <a:t>How the  Ensemble Mitigates the Weaknesses</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BCAEFD"/>
                    </a:solidFill>
                  </a:tcPr>
                </a:tc>
              </a:tr>
              <a:tr h="1423536">
                <a:tc>
                  <a:txBody>
                    <a:bodyPr anchor="t" rtlCol="false"/>
                    <a:lstStyle/>
                    <a:p>
                      <a:pPr algn="ctr">
                        <a:lnSpc>
                          <a:spcPts val="2526"/>
                        </a:lnSpc>
                        <a:defRPr/>
                      </a:pPr>
                      <a:r>
                        <a:rPr lang="en-US" sz="1804">
                          <a:solidFill>
                            <a:srgbClr val="000000"/>
                          </a:solidFill>
                          <a:latin typeface="Montserrat"/>
                          <a:ea typeface="Montserrat"/>
                          <a:cs typeface="Montserrat"/>
                          <a:sym typeface="Montserrat"/>
                        </a:rPr>
                        <a:t>Logistic Regression</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BAADF"/>
                    </a:solidFill>
                  </a:tcPr>
                </a:tc>
                <a:tc>
                  <a:txBody>
                    <a:bodyPr anchor="t" rtlCol="false"/>
                    <a:lstStyle/>
                    <a:p>
                      <a:pPr algn="ctr">
                        <a:lnSpc>
                          <a:spcPts val="2526"/>
                        </a:lnSpc>
                        <a:defRPr/>
                      </a:pPr>
                      <a:r>
                        <a:rPr lang="en-US" sz="1804">
                          <a:solidFill>
                            <a:srgbClr val="000000"/>
                          </a:solidFill>
                          <a:latin typeface="Montserrat"/>
                          <a:ea typeface="Montserrat"/>
                          <a:cs typeface="Montserrat"/>
                          <a:sym typeface="Montserrat"/>
                        </a:rPr>
                        <a:t>Struggles with non-linear patterns.</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BAADF"/>
                    </a:solidFill>
                  </a:tcPr>
                </a:tc>
                <a:tc>
                  <a:txBody>
                    <a:bodyPr anchor="t" rtlCol="false"/>
                    <a:lstStyle/>
                    <a:p>
                      <a:pPr algn="ctr">
                        <a:lnSpc>
                          <a:spcPts val="2526"/>
                        </a:lnSpc>
                        <a:defRPr/>
                      </a:pPr>
                      <a:r>
                        <a:rPr lang="en-US" sz="1804">
                          <a:solidFill>
                            <a:srgbClr val="000000"/>
                          </a:solidFill>
                          <a:latin typeface="Montserrat"/>
                          <a:ea typeface="Montserrat"/>
                          <a:cs typeface="Montserrat"/>
                          <a:sym typeface="Montserrat"/>
                        </a:rPr>
                        <a:t>SVC and Decision Tree handle non-linear</a:t>
                      </a:r>
                      <a:endParaRPr lang="en-US" sz="1100"/>
                    </a:p>
                    <a:p>
                      <a:pPr algn="ctr">
                        <a:lnSpc>
                          <a:spcPts val="2526"/>
                        </a:lnSpc>
                      </a:pPr>
                      <a:r>
                        <a:rPr lang="en-US" sz="1804">
                          <a:solidFill>
                            <a:srgbClr val="000000"/>
                          </a:solidFill>
                          <a:latin typeface="Montserrat"/>
                          <a:ea typeface="Montserrat"/>
                          <a:cs typeface="Montserrat"/>
                          <a:sym typeface="Montserrat"/>
                        </a:rPr>
                        <a:t>  relationships.</a:t>
                      </a:r>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BAADF"/>
                    </a:solidFill>
                  </a:tcPr>
                </a:tc>
              </a:tr>
              <a:tr h="1423536">
                <a:tc>
                  <a:txBody>
                    <a:bodyPr anchor="t" rtlCol="false"/>
                    <a:lstStyle/>
                    <a:p>
                      <a:pPr algn="ctr">
                        <a:lnSpc>
                          <a:spcPts val="2526"/>
                        </a:lnSpc>
                        <a:defRPr/>
                      </a:pPr>
                      <a:r>
                        <a:rPr lang="en-US" sz="1804">
                          <a:solidFill>
                            <a:srgbClr val="000000"/>
                          </a:solidFill>
                          <a:latin typeface="Montserrat"/>
                          <a:ea typeface="Montserrat"/>
                          <a:cs typeface="Montserrat"/>
                          <a:sym typeface="Montserrat"/>
                        </a:rPr>
                        <a:t>Decision Tree</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BAADF"/>
                    </a:solidFill>
                  </a:tcPr>
                </a:tc>
                <a:tc>
                  <a:txBody>
                    <a:bodyPr anchor="t" rtlCol="false"/>
                    <a:lstStyle/>
                    <a:p>
                      <a:pPr algn="ctr">
                        <a:lnSpc>
                          <a:spcPts val="2526"/>
                        </a:lnSpc>
                        <a:defRPr/>
                      </a:pPr>
                      <a:r>
                        <a:rPr lang="en-US" sz="1804">
                          <a:solidFill>
                            <a:srgbClr val="000000"/>
                          </a:solidFill>
                          <a:latin typeface="Montserrat"/>
                          <a:ea typeface="Montserrat"/>
                          <a:cs typeface="Montserrat"/>
                          <a:sym typeface="Montserrat"/>
                        </a:rPr>
                        <a:t>Overfits the training data.</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BAADF"/>
                    </a:solidFill>
                  </a:tcPr>
                </a:tc>
                <a:tc>
                  <a:txBody>
                    <a:bodyPr anchor="t" rtlCol="false"/>
                    <a:lstStyle/>
                    <a:p>
                      <a:pPr algn="ctr">
                        <a:lnSpc>
                          <a:spcPts val="2526"/>
                        </a:lnSpc>
                        <a:defRPr/>
                      </a:pPr>
                      <a:r>
                        <a:rPr lang="en-US" sz="1804">
                          <a:solidFill>
                            <a:srgbClr val="000000"/>
                          </a:solidFill>
                          <a:latin typeface="Montserrat"/>
                          <a:ea typeface="Montserrat"/>
                          <a:cs typeface="Montserrat"/>
                          <a:sym typeface="Montserrat"/>
                        </a:rPr>
                        <a:t>Random Forest reduces overfitting with</a:t>
                      </a:r>
                      <a:endParaRPr lang="en-US" sz="1100"/>
                    </a:p>
                    <a:p>
                      <a:pPr algn="ctr">
                        <a:lnSpc>
                          <a:spcPts val="2526"/>
                        </a:lnSpc>
                      </a:pPr>
                      <a:r>
                        <a:rPr lang="en-US" sz="1804">
                          <a:solidFill>
                            <a:srgbClr val="000000"/>
                          </a:solidFill>
                          <a:latin typeface="Montserrat"/>
                          <a:ea typeface="Montserrat"/>
                          <a:cs typeface="Montserrat"/>
                          <a:sym typeface="Montserrat"/>
                        </a:rPr>
                        <a:t>  bagging.</a:t>
                      </a:r>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BAADF"/>
                    </a:solidFill>
                  </a:tcPr>
                </a:tc>
              </a:tr>
              <a:tr h="1521742">
                <a:tc>
                  <a:txBody>
                    <a:bodyPr anchor="t" rtlCol="false"/>
                    <a:lstStyle/>
                    <a:p>
                      <a:pPr algn="ctr">
                        <a:lnSpc>
                          <a:spcPts val="2526"/>
                        </a:lnSpc>
                        <a:defRPr/>
                      </a:pPr>
                      <a:r>
                        <a:rPr lang="en-US" sz="1804">
                          <a:solidFill>
                            <a:srgbClr val="000000"/>
                          </a:solidFill>
                          <a:latin typeface="Montserrat"/>
                          <a:ea typeface="Montserrat"/>
                          <a:cs typeface="Montserrat"/>
                          <a:sym typeface="Montserrat"/>
                        </a:rPr>
                        <a:t>Random Forest</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BAADF"/>
                    </a:solidFill>
                  </a:tcPr>
                </a:tc>
                <a:tc>
                  <a:txBody>
                    <a:bodyPr anchor="t" rtlCol="false"/>
                    <a:lstStyle/>
                    <a:p>
                      <a:pPr algn="ctr">
                        <a:lnSpc>
                          <a:spcPts val="2526"/>
                        </a:lnSpc>
                        <a:defRPr/>
                      </a:pPr>
                      <a:r>
                        <a:rPr lang="en-US" sz="1804">
                          <a:solidFill>
                            <a:srgbClr val="000000"/>
                          </a:solidFill>
                          <a:latin typeface="Montserrat"/>
                          <a:ea typeface="Montserrat"/>
                          <a:cs typeface="Montserrat"/>
                          <a:sym typeface="Montserrat"/>
                        </a:rPr>
                        <a:t>Can produce overly smoothed or generalized</a:t>
                      </a:r>
                      <a:endParaRPr lang="en-US" sz="1100"/>
                    </a:p>
                    <a:p>
                      <a:pPr algn="ctr">
                        <a:lnSpc>
                          <a:spcPts val="2526"/>
                        </a:lnSpc>
                      </a:pPr>
                      <a:r>
                        <a:rPr lang="en-US" sz="1804">
                          <a:solidFill>
                            <a:srgbClr val="000000"/>
                          </a:solidFill>
                          <a:latin typeface="Montserrat"/>
                          <a:ea typeface="Montserrat"/>
                          <a:cs typeface="Montserrat"/>
                          <a:sym typeface="Montserrat"/>
                        </a:rPr>
                        <a:t>  results.</a:t>
                      </a:r>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BAADF"/>
                    </a:solidFill>
                  </a:tcPr>
                </a:tc>
                <a:tc>
                  <a:txBody>
                    <a:bodyPr anchor="t" rtlCol="false"/>
                    <a:lstStyle/>
                    <a:p>
                      <a:pPr algn="ctr">
                        <a:lnSpc>
                          <a:spcPts val="2526"/>
                        </a:lnSpc>
                        <a:defRPr/>
                      </a:pPr>
                      <a:r>
                        <a:rPr lang="en-US" sz="1804">
                          <a:solidFill>
                            <a:srgbClr val="000000"/>
                          </a:solidFill>
                          <a:latin typeface="Montserrat"/>
                          <a:ea typeface="Montserrat"/>
                          <a:cs typeface="Montserrat"/>
                          <a:sym typeface="Montserrat"/>
                        </a:rPr>
                        <a:t>Decision Tree captures finer details in</a:t>
                      </a:r>
                      <a:endParaRPr lang="en-US" sz="1100"/>
                    </a:p>
                    <a:p>
                      <a:pPr algn="ctr">
                        <a:lnSpc>
                          <a:spcPts val="2526"/>
                        </a:lnSpc>
                      </a:pPr>
                      <a:r>
                        <a:rPr lang="en-US" sz="1804">
                          <a:solidFill>
                            <a:srgbClr val="000000"/>
                          </a:solidFill>
                          <a:latin typeface="Montserrat"/>
                          <a:ea typeface="Montserrat"/>
                          <a:cs typeface="Montserrat"/>
                          <a:sym typeface="Montserrat"/>
                        </a:rPr>
                        <a:t>  data.</a:t>
                      </a:r>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BAADF"/>
                    </a:solidFill>
                  </a:tcPr>
                </a:tc>
              </a:tr>
            </a:tbl>
          </a:graphicData>
        </a:graphic>
      </p:graphicFrame>
      <p:sp>
        <p:nvSpPr>
          <p:cNvPr name="TextBox 3" id="3"/>
          <p:cNvSpPr txBox="true"/>
          <p:nvPr/>
        </p:nvSpPr>
        <p:spPr>
          <a:xfrm rot="0">
            <a:off x="1028700" y="600075"/>
            <a:ext cx="16230600" cy="771525"/>
          </a:xfrm>
          <a:prstGeom prst="rect">
            <a:avLst/>
          </a:prstGeom>
        </p:spPr>
        <p:txBody>
          <a:bodyPr anchor="t" rtlCol="false" tIns="0" lIns="0" bIns="0" rIns="0">
            <a:spAutoFit/>
          </a:bodyPr>
          <a:lstStyle/>
          <a:p>
            <a:pPr algn="ctr" marL="0" indent="0" lvl="0">
              <a:lnSpc>
                <a:spcPts val="6300"/>
              </a:lnSpc>
              <a:spcBef>
                <a:spcPct val="0"/>
              </a:spcBef>
            </a:pPr>
            <a:r>
              <a:rPr lang="en-US" b="true" sz="4500" strike="noStrike" u="none">
                <a:solidFill>
                  <a:srgbClr val="171717"/>
                </a:solidFill>
                <a:latin typeface="Canva Sans Bold"/>
                <a:ea typeface="Canva Sans Bold"/>
                <a:cs typeface="Canva Sans Bold"/>
                <a:sym typeface="Canva Sans Bold"/>
              </a:rPr>
              <a:t>Ensemble Reasoning - This Strategy Mitigates Weaknesses</a:t>
            </a:r>
          </a:p>
        </p:txBody>
      </p:sp>
      <p:sp>
        <p:nvSpPr>
          <p:cNvPr name="TextBox 4" id="4"/>
          <p:cNvSpPr txBox="true"/>
          <p:nvPr/>
        </p:nvSpPr>
        <p:spPr>
          <a:xfrm rot="0">
            <a:off x="1028700" y="8638530"/>
            <a:ext cx="15915964" cy="895350"/>
          </a:xfrm>
          <a:prstGeom prst="rect">
            <a:avLst/>
          </a:prstGeom>
        </p:spPr>
        <p:txBody>
          <a:bodyPr anchor="t" rtlCol="false" tIns="0" lIns="0" bIns="0" rIns="0">
            <a:spAutoFit/>
          </a:bodyPr>
          <a:lstStyle/>
          <a:p>
            <a:pPr algn="ctr">
              <a:lnSpc>
                <a:spcPts val="3571"/>
              </a:lnSpc>
              <a:spcBef>
                <a:spcPct val="0"/>
              </a:spcBef>
            </a:pPr>
            <a:r>
              <a:rPr lang="en-US" b="true" sz="2976">
                <a:solidFill>
                  <a:srgbClr val="171717"/>
                </a:solidFill>
                <a:latin typeface="Open Sans Bold"/>
                <a:ea typeface="Open Sans Bold"/>
                <a:cs typeface="Open Sans Bold"/>
                <a:sym typeface="Open Sans Bold"/>
              </a:rPr>
              <a:t>The SVC learns from these diverse strengths and weaknesses and forms a more balanced and accurate final model.</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false" flipV="false" rot="0">
            <a:off x="13100345" y="1028700"/>
            <a:ext cx="4071839" cy="4071839"/>
          </a:xfrm>
          <a:custGeom>
            <a:avLst/>
            <a:gdLst/>
            <a:ahLst/>
            <a:cxnLst/>
            <a:rect r="r" b="b" t="t" l="l"/>
            <a:pathLst>
              <a:path h="4071839" w="4071839">
                <a:moveTo>
                  <a:pt x="0" y="0"/>
                </a:moveTo>
                <a:lnTo>
                  <a:pt x="4071840" y="0"/>
                </a:lnTo>
                <a:lnTo>
                  <a:pt x="4071840" y="4071839"/>
                </a:lnTo>
                <a:lnTo>
                  <a:pt x="0" y="4071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915358" y="1369867"/>
            <a:ext cx="3725605" cy="3773633"/>
          </a:xfrm>
          <a:custGeom>
            <a:avLst/>
            <a:gdLst/>
            <a:ahLst/>
            <a:cxnLst/>
            <a:rect r="r" b="b" t="t" l="l"/>
            <a:pathLst>
              <a:path h="3773633" w="3725605">
                <a:moveTo>
                  <a:pt x="0" y="0"/>
                </a:moveTo>
                <a:lnTo>
                  <a:pt x="3725605" y="0"/>
                </a:lnTo>
                <a:lnTo>
                  <a:pt x="3725605" y="3773633"/>
                </a:lnTo>
                <a:lnTo>
                  <a:pt x="0" y="37736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3513859"/>
            <a:ext cx="7429458" cy="4010032"/>
          </a:xfrm>
          <a:prstGeom prst="rect">
            <a:avLst/>
          </a:prstGeom>
        </p:spPr>
        <p:txBody>
          <a:bodyPr anchor="t" rtlCol="false" tIns="0" lIns="0" bIns="0" rIns="0">
            <a:spAutoFit/>
          </a:bodyPr>
          <a:lstStyle/>
          <a:p>
            <a:pPr algn="l" marL="0" indent="0" lvl="0">
              <a:lnSpc>
                <a:spcPts val="10315"/>
              </a:lnSpc>
              <a:spcBef>
                <a:spcPct val="0"/>
              </a:spcBef>
            </a:pPr>
            <a:r>
              <a:rPr lang="en-US" b="true" sz="10858" spc="-705">
                <a:solidFill>
                  <a:srgbClr val="F1EEEA"/>
                </a:solidFill>
                <a:latin typeface="Garet Bold"/>
                <a:ea typeface="Garet Bold"/>
                <a:cs typeface="Garet Bold"/>
                <a:sym typeface="Garet Bold"/>
              </a:rPr>
              <a:t>AdvancedMachine Learning</a:t>
            </a: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F1EEEA"/>
        </a:solidFill>
      </p:bgPr>
    </p:bg>
    <p:spTree>
      <p:nvGrpSpPr>
        <p:cNvPr id="1" name=""/>
        <p:cNvGrpSpPr/>
        <p:nvPr/>
      </p:nvGrpSpPr>
      <p:grpSpPr>
        <a:xfrm>
          <a:off x="0" y="0"/>
          <a:ext cx="0" cy="0"/>
          <a:chOff x="0" y="0"/>
          <a:chExt cx="0" cy="0"/>
        </a:xfrm>
      </p:grpSpPr>
      <p:sp>
        <p:nvSpPr>
          <p:cNvPr name="TextBox 2" id="2"/>
          <p:cNvSpPr txBox="true"/>
          <p:nvPr/>
        </p:nvSpPr>
        <p:spPr>
          <a:xfrm rot="0">
            <a:off x="1395951" y="3701646"/>
            <a:ext cx="16014728" cy="5220973"/>
          </a:xfrm>
          <a:prstGeom prst="rect">
            <a:avLst/>
          </a:prstGeom>
        </p:spPr>
        <p:txBody>
          <a:bodyPr anchor="t" rtlCol="false" tIns="0" lIns="0" bIns="0" rIns="0">
            <a:spAutoFit/>
          </a:bodyPr>
          <a:lstStyle/>
          <a:p>
            <a:pPr algn="l">
              <a:lnSpc>
                <a:spcPts val="4129"/>
              </a:lnSpc>
            </a:pPr>
            <a:r>
              <a:rPr lang="en-US" sz="2949">
                <a:solidFill>
                  <a:srgbClr val="171717"/>
                </a:solidFill>
                <a:latin typeface="Inter"/>
                <a:ea typeface="Inter"/>
                <a:cs typeface="Inter"/>
                <a:sym typeface="Inter"/>
              </a:rPr>
              <a:t>DNNs excel in capturing intricate relationships between features—something traditional models often struggle with.</a:t>
            </a:r>
          </a:p>
          <a:p>
            <a:pPr algn="l">
              <a:lnSpc>
                <a:spcPts val="4129"/>
              </a:lnSpc>
            </a:pPr>
          </a:p>
          <a:p>
            <a:pPr algn="l">
              <a:lnSpc>
                <a:spcPts val="4129"/>
              </a:lnSpc>
            </a:pPr>
            <a:r>
              <a:rPr lang="en-US" sz="2949">
                <a:solidFill>
                  <a:srgbClr val="171717"/>
                </a:solidFill>
                <a:latin typeface="Inter"/>
                <a:ea typeface="Inter"/>
                <a:cs typeface="Inter"/>
                <a:sym typeface="Inter"/>
              </a:rPr>
              <a:t>A well-tuned DNN offers the ability to generalize learnings far more effectively than traditional models. </a:t>
            </a:r>
          </a:p>
          <a:p>
            <a:pPr algn="l">
              <a:lnSpc>
                <a:spcPts val="4129"/>
              </a:lnSpc>
            </a:pPr>
          </a:p>
          <a:p>
            <a:pPr algn="l">
              <a:lnSpc>
                <a:spcPts val="4129"/>
              </a:lnSpc>
              <a:spcBef>
                <a:spcPct val="0"/>
              </a:spcBef>
            </a:pPr>
            <a:r>
              <a:rPr lang="en-US" sz="2949">
                <a:solidFill>
                  <a:srgbClr val="171717"/>
                </a:solidFill>
                <a:latin typeface="Inter"/>
                <a:ea typeface="Inter"/>
                <a:cs typeface="Inter"/>
                <a:sym typeface="Inter"/>
              </a:rPr>
              <a:t>Its advanced capabilities like automatic feature extraction, the ability to model complex temporal dependencies, adaptability to non-linear and high-dimensional data, and scalability across diverse datasets make it possible achieve a deeper understanding of patterns and relationships, ultimately delivering more robust and accurate predictions.</a:t>
            </a:r>
          </a:p>
        </p:txBody>
      </p:sp>
      <p:sp>
        <p:nvSpPr>
          <p:cNvPr name="TextBox 3" id="3"/>
          <p:cNvSpPr txBox="true"/>
          <p:nvPr/>
        </p:nvSpPr>
        <p:spPr>
          <a:xfrm rot="0">
            <a:off x="1534965" y="1203423"/>
            <a:ext cx="16014728" cy="605158"/>
          </a:xfrm>
          <a:prstGeom prst="rect">
            <a:avLst/>
          </a:prstGeom>
        </p:spPr>
        <p:txBody>
          <a:bodyPr anchor="t" rtlCol="false" tIns="0" lIns="0" bIns="0" rIns="0">
            <a:spAutoFit/>
          </a:bodyPr>
          <a:lstStyle/>
          <a:p>
            <a:pPr algn="l">
              <a:lnSpc>
                <a:spcPts val="4969"/>
              </a:lnSpc>
              <a:spcBef>
                <a:spcPct val="0"/>
              </a:spcBef>
            </a:pPr>
            <a:r>
              <a:rPr lang="en-US" b="true" sz="3549">
                <a:solidFill>
                  <a:srgbClr val="171717"/>
                </a:solidFill>
                <a:latin typeface="Inter Bold"/>
                <a:ea typeface="Inter Bold"/>
                <a:cs typeface="Inter Bold"/>
                <a:sym typeface="Inter Bold"/>
              </a:rPr>
              <a:t>Why Deep Neural Network (DNN) ?</a:t>
            </a:r>
          </a:p>
        </p:txBody>
      </p:sp>
      <p:sp>
        <p:nvSpPr>
          <p:cNvPr name="TextBox 4" id="4"/>
          <p:cNvSpPr txBox="true"/>
          <p:nvPr/>
        </p:nvSpPr>
        <p:spPr>
          <a:xfrm rot="0">
            <a:off x="1534965" y="2547755"/>
            <a:ext cx="16014728" cy="527730"/>
          </a:xfrm>
          <a:prstGeom prst="rect">
            <a:avLst/>
          </a:prstGeom>
        </p:spPr>
        <p:txBody>
          <a:bodyPr anchor="t" rtlCol="false" tIns="0" lIns="0" bIns="0" rIns="0">
            <a:spAutoFit/>
          </a:bodyPr>
          <a:lstStyle/>
          <a:p>
            <a:pPr algn="l">
              <a:lnSpc>
                <a:spcPts val="4487"/>
              </a:lnSpc>
              <a:spcBef>
                <a:spcPct val="0"/>
              </a:spcBef>
            </a:pPr>
            <a:r>
              <a:rPr lang="en-US" b="true" sz="2952" spc="-91">
                <a:solidFill>
                  <a:srgbClr val="171717"/>
                </a:solidFill>
                <a:latin typeface="Montserrat Bold"/>
                <a:ea typeface="Montserrat Bold"/>
                <a:cs typeface="Montserrat Bold"/>
                <a:sym typeface="Montserrat Bold"/>
              </a:rPr>
              <a:t>Unparalleled Advantages despite being computationally intensive.</a:t>
            </a:r>
            <a:r>
              <a:rPr lang="en-US" b="true" sz="2952" spc="-91">
                <a:solidFill>
                  <a:srgbClr val="171717"/>
                </a:solidFill>
                <a:latin typeface="Montserrat Bold"/>
                <a:ea typeface="Montserrat Bold"/>
                <a:cs typeface="Montserrat Bold"/>
                <a:sym typeface="Montserrat Bold"/>
              </a:rPr>
              <a:t> </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1EEEA"/>
        </a:solidFill>
      </p:bgPr>
    </p:bg>
    <p:spTree>
      <p:nvGrpSpPr>
        <p:cNvPr id="1" name=""/>
        <p:cNvGrpSpPr/>
        <p:nvPr/>
      </p:nvGrpSpPr>
      <p:grpSpPr>
        <a:xfrm>
          <a:off x="0" y="0"/>
          <a:ext cx="0" cy="0"/>
          <a:chOff x="0" y="0"/>
          <a:chExt cx="0" cy="0"/>
        </a:xfrm>
      </p:grpSpPr>
      <p:grpSp>
        <p:nvGrpSpPr>
          <p:cNvPr name="Group 2" id="2"/>
          <p:cNvGrpSpPr/>
          <p:nvPr/>
        </p:nvGrpSpPr>
        <p:grpSpPr>
          <a:xfrm rot="0">
            <a:off x="259558" y="3191207"/>
            <a:ext cx="8582146" cy="6550921"/>
            <a:chOff x="0" y="0"/>
            <a:chExt cx="2334346" cy="1781852"/>
          </a:xfrm>
        </p:grpSpPr>
        <p:sp>
          <p:nvSpPr>
            <p:cNvPr name="Freeform 3" id="3"/>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4" id="4"/>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grpSp>
        <p:nvGrpSpPr>
          <p:cNvPr name="Group 5" id="5"/>
          <p:cNvGrpSpPr/>
          <p:nvPr/>
        </p:nvGrpSpPr>
        <p:grpSpPr>
          <a:xfrm rot="0">
            <a:off x="259558" y="1206654"/>
            <a:ext cx="8582146" cy="1137043"/>
            <a:chOff x="0" y="0"/>
            <a:chExt cx="2334346" cy="309276"/>
          </a:xfrm>
        </p:grpSpPr>
        <p:sp>
          <p:nvSpPr>
            <p:cNvPr name="Freeform 6" id="6"/>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7" id="7"/>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grpSp>
        <p:nvGrpSpPr>
          <p:cNvPr name="Group 8" id="8"/>
          <p:cNvGrpSpPr/>
          <p:nvPr/>
        </p:nvGrpSpPr>
        <p:grpSpPr>
          <a:xfrm rot="0">
            <a:off x="9326954" y="3191207"/>
            <a:ext cx="8582146" cy="6550921"/>
            <a:chOff x="0" y="0"/>
            <a:chExt cx="2334346" cy="1781852"/>
          </a:xfrm>
        </p:grpSpPr>
        <p:sp>
          <p:nvSpPr>
            <p:cNvPr name="Freeform 9" id="9"/>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0" id="10"/>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grpSp>
        <p:nvGrpSpPr>
          <p:cNvPr name="Group 11" id="11"/>
          <p:cNvGrpSpPr/>
          <p:nvPr/>
        </p:nvGrpSpPr>
        <p:grpSpPr>
          <a:xfrm rot="0">
            <a:off x="9326954" y="1206654"/>
            <a:ext cx="8582146" cy="1137043"/>
            <a:chOff x="0" y="0"/>
            <a:chExt cx="2334346" cy="309276"/>
          </a:xfrm>
        </p:grpSpPr>
        <p:sp>
          <p:nvSpPr>
            <p:cNvPr name="Freeform 12" id="12"/>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3" id="13"/>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sp>
        <p:nvSpPr>
          <p:cNvPr name="Freeform 14" id="14"/>
          <p:cNvSpPr/>
          <p:nvPr/>
        </p:nvSpPr>
        <p:spPr>
          <a:xfrm flipH="false" flipV="false" rot="0">
            <a:off x="9799657" y="3410268"/>
            <a:ext cx="5075005" cy="1998283"/>
          </a:xfrm>
          <a:custGeom>
            <a:avLst/>
            <a:gdLst/>
            <a:ahLst/>
            <a:cxnLst/>
            <a:rect r="r" b="b" t="t" l="l"/>
            <a:pathLst>
              <a:path h="1998283" w="5075005">
                <a:moveTo>
                  <a:pt x="0" y="0"/>
                </a:moveTo>
                <a:lnTo>
                  <a:pt x="5075006" y="0"/>
                </a:lnTo>
                <a:lnTo>
                  <a:pt x="5075006" y="1998283"/>
                </a:lnTo>
                <a:lnTo>
                  <a:pt x="0" y="1998283"/>
                </a:lnTo>
                <a:lnTo>
                  <a:pt x="0" y="0"/>
                </a:lnTo>
                <a:close/>
              </a:path>
            </a:pathLst>
          </a:custGeom>
          <a:blipFill>
            <a:blip r:embed="rId2"/>
            <a:stretch>
              <a:fillRect l="0" t="0" r="0" b="0"/>
            </a:stretch>
          </a:blipFill>
        </p:spPr>
      </p:sp>
      <p:sp>
        <p:nvSpPr>
          <p:cNvPr name="Freeform 15" id="15"/>
          <p:cNvSpPr/>
          <p:nvPr/>
        </p:nvSpPr>
        <p:spPr>
          <a:xfrm flipH="false" flipV="false" rot="0">
            <a:off x="787892" y="3386965"/>
            <a:ext cx="5372986" cy="2021586"/>
          </a:xfrm>
          <a:custGeom>
            <a:avLst/>
            <a:gdLst/>
            <a:ahLst/>
            <a:cxnLst/>
            <a:rect r="r" b="b" t="t" l="l"/>
            <a:pathLst>
              <a:path h="2021586" w="5372986">
                <a:moveTo>
                  <a:pt x="0" y="0"/>
                </a:moveTo>
                <a:lnTo>
                  <a:pt x="5372986" y="0"/>
                </a:lnTo>
                <a:lnTo>
                  <a:pt x="5372986" y="2021586"/>
                </a:lnTo>
                <a:lnTo>
                  <a:pt x="0" y="2021586"/>
                </a:lnTo>
                <a:lnTo>
                  <a:pt x="0" y="0"/>
                </a:lnTo>
                <a:close/>
              </a:path>
            </a:pathLst>
          </a:custGeom>
          <a:blipFill>
            <a:blip r:embed="rId3"/>
            <a:stretch>
              <a:fillRect l="0" t="0" r="0" b="0"/>
            </a:stretch>
          </a:blipFill>
        </p:spPr>
      </p:sp>
      <p:sp>
        <p:nvSpPr>
          <p:cNvPr name="TextBox 16" id="16"/>
          <p:cNvSpPr txBox="true"/>
          <p:nvPr/>
        </p:nvSpPr>
        <p:spPr>
          <a:xfrm rot="0">
            <a:off x="7147639" y="18956"/>
            <a:ext cx="4394820" cy="771525"/>
          </a:xfrm>
          <a:prstGeom prst="rect">
            <a:avLst/>
          </a:prstGeom>
        </p:spPr>
        <p:txBody>
          <a:bodyPr anchor="t" rtlCol="false" tIns="0" lIns="0" bIns="0" rIns="0">
            <a:spAutoFit/>
          </a:bodyPr>
          <a:lstStyle/>
          <a:p>
            <a:pPr algn="ctr">
              <a:lnSpc>
                <a:spcPts val="6300"/>
              </a:lnSpc>
            </a:pPr>
            <a:r>
              <a:rPr lang="en-US" sz="4500" b="true">
                <a:solidFill>
                  <a:srgbClr val="171717"/>
                </a:solidFill>
                <a:latin typeface="Canva Sans Bold"/>
                <a:ea typeface="Canva Sans Bold"/>
                <a:cs typeface="Canva Sans Bold"/>
                <a:sym typeface="Canva Sans Bold"/>
              </a:rPr>
              <a:t>Neural Network</a:t>
            </a:r>
          </a:p>
        </p:txBody>
      </p:sp>
      <p:sp>
        <p:nvSpPr>
          <p:cNvPr name="TextBox 17" id="17"/>
          <p:cNvSpPr txBox="true"/>
          <p:nvPr/>
        </p:nvSpPr>
        <p:spPr>
          <a:xfrm rot="0">
            <a:off x="9789114" y="5760976"/>
            <a:ext cx="7950699" cy="3821207"/>
          </a:xfrm>
          <a:prstGeom prst="rect">
            <a:avLst/>
          </a:prstGeom>
        </p:spPr>
        <p:txBody>
          <a:bodyPr anchor="t" rtlCol="false" tIns="0" lIns="0" bIns="0" rIns="0">
            <a:spAutoFit/>
          </a:bodyPr>
          <a:lstStyle/>
          <a:p>
            <a:pPr algn="l" marL="435684" indent="-217842" lvl="1">
              <a:lnSpc>
                <a:spcPts val="3067"/>
              </a:lnSpc>
              <a:buFont typeface="Arial"/>
              <a:buChar char="•"/>
            </a:pPr>
            <a:r>
              <a:rPr lang="en-US" sz="2017" spc="-62">
                <a:solidFill>
                  <a:srgbClr val="000000"/>
                </a:solidFill>
                <a:latin typeface="Montserrat"/>
                <a:ea typeface="Montserrat"/>
                <a:cs typeface="Montserrat"/>
                <a:sym typeface="Montserrat"/>
              </a:rPr>
              <a:t>It performs better at predicting price increases (1) than decreases (0), with an overall accuracy of 76%.</a:t>
            </a:r>
          </a:p>
          <a:p>
            <a:pPr algn="l" marL="435684" indent="-217842" lvl="1">
              <a:lnSpc>
                <a:spcPts val="3067"/>
              </a:lnSpc>
              <a:buFont typeface="Arial"/>
              <a:buChar char="•"/>
            </a:pPr>
            <a:r>
              <a:rPr lang="en-US" sz="2017" spc="-62">
                <a:solidFill>
                  <a:srgbClr val="000000"/>
                </a:solidFill>
                <a:latin typeface="Montserrat"/>
                <a:ea typeface="Montserrat"/>
                <a:cs typeface="Montserrat"/>
                <a:sym typeface="Montserrat"/>
              </a:rPr>
              <a:t>It correctly identifies 82% of actual increases (high recall), and 77% of predicted increases are accurate (precision).</a:t>
            </a:r>
          </a:p>
          <a:p>
            <a:pPr algn="l" marL="414094" indent="-207047" lvl="1">
              <a:lnSpc>
                <a:spcPts val="2915"/>
              </a:lnSpc>
              <a:buFont typeface="Arial"/>
              <a:buChar char="•"/>
            </a:pPr>
            <a:r>
              <a:rPr lang="en-US" sz="1917" spc="-59">
                <a:solidFill>
                  <a:srgbClr val="000000"/>
                </a:solidFill>
                <a:latin typeface="Montserrat"/>
                <a:ea typeface="Montserrat"/>
                <a:cs typeface="Montserrat"/>
                <a:sym typeface="Montserrat"/>
              </a:rPr>
              <a:t>For decreases, it identifies 68% correctly but with slightly lower precision (74%).</a:t>
            </a:r>
          </a:p>
          <a:p>
            <a:pPr algn="ctr" marL="0" indent="0" lvl="0">
              <a:lnSpc>
                <a:spcPts val="3219"/>
              </a:lnSpc>
              <a:spcBef>
                <a:spcPct val="0"/>
              </a:spcBef>
            </a:pPr>
            <a:r>
              <a:rPr lang="en-US" sz="2117" spc="-65">
                <a:solidFill>
                  <a:srgbClr val="000000"/>
                </a:solidFill>
                <a:latin typeface="Montserrat"/>
                <a:ea typeface="Montserrat"/>
                <a:cs typeface="Montserrat"/>
                <a:sym typeface="Montserrat"/>
              </a:rPr>
              <a:t>This suggests the model is more reliable for predicting index rises, but improving its ability to detect decreases could enhance its balance and overall utility for investment strategies.</a:t>
            </a:r>
          </a:p>
        </p:txBody>
      </p:sp>
      <p:sp>
        <p:nvSpPr>
          <p:cNvPr name="TextBox 18" id="18"/>
          <p:cNvSpPr txBox="true"/>
          <p:nvPr/>
        </p:nvSpPr>
        <p:spPr>
          <a:xfrm rot="0">
            <a:off x="960459" y="1334548"/>
            <a:ext cx="7180346"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IXIC</a:t>
            </a:r>
          </a:p>
        </p:txBody>
      </p:sp>
      <p:sp>
        <p:nvSpPr>
          <p:cNvPr name="TextBox 19" id="19"/>
          <p:cNvSpPr txBox="true"/>
          <p:nvPr/>
        </p:nvSpPr>
        <p:spPr>
          <a:xfrm rot="0">
            <a:off x="10269628" y="1334548"/>
            <a:ext cx="6989672"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NYA</a:t>
            </a:r>
          </a:p>
        </p:txBody>
      </p:sp>
      <p:sp>
        <p:nvSpPr>
          <p:cNvPr name="TextBox 20" id="20"/>
          <p:cNvSpPr txBox="true"/>
          <p:nvPr/>
        </p:nvSpPr>
        <p:spPr>
          <a:xfrm rot="0">
            <a:off x="536477" y="5760976"/>
            <a:ext cx="8028309" cy="3879889"/>
          </a:xfrm>
          <a:prstGeom prst="rect">
            <a:avLst/>
          </a:prstGeom>
        </p:spPr>
        <p:txBody>
          <a:bodyPr anchor="t" rtlCol="false" tIns="0" lIns="0" bIns="0" rIns="0">
            <a:spAutoFit/>
          </a:bodyPr>
          <a:lstStyle/>
          <a:p>
            <a:pPr algn="l" marL="438337" indent="-219169" lvl="1">
              <a:lnSpc>
                <a:spcPts val="3086"/>
              </a:lnSpc>
              <a:buFont typeface="Arial"/>
              <a:buChar char="•"/>
            </a:pPr>
            <a:r>
              <a:rPr lang="en-US" sz="2030" spc="-62">
                <a:solidFill>
                  <a:srgbClr val="000000"/>
                </a:solidFill>
                <a:latin typeface="Montserrat"/>
                <a:ea typeface="Montserrat"/>
                <a:cs typeface="Montserrat"/>
                <a:sym typeface="Montserrat"/>
              </a:rPr>
              <a:t>It performs better at predicting price increases (1) than decreases (0), with an overall accuracy of 75%. </a:t>
            </a:r>
          </a:p>
          <a:p>
            <a:pPr algn="l" marL="438337" indent="-219169" lvl="1">
              <a:lnSpc>
                <a:spcPts val="3086"/>
              </a:lnSpc>
              <a:buFont typeface="Arial"/>
              <a:buChar char="•"/>
            </a:pPr>
            <a:r>
              <a:rPr lang="en-US" sz="2030" spc="-62">
                <a:solidFill>
                  <a:srgbClr val="000000"/>
                </a:solidFill>
                <a:latin typeface="Montserrat"/>
                <a:ea typeface="Montserrat"/>
                <a:cs typeface="Montserrat"/>
                <a:sym typeface="Montserrat"/>
              </a:rPr>
              <a:t>It correctly identifies 83% of actual increases (high recall), and 76% of predicted increases are accurate (precision). </a:t>
            </a:r>
          </a:p>
          <a:p>
            <a:pPr algn="l" marL="438337" indent="-219169" lvl="1">
              <a:lnSpc>
                <a:spcPts val="3086"/>
              </a:lnSpc>
              <a:buFont typeface="Arial"/>
              <a:buChar char="•"/>
            </a:pPr>
            <a:r>
              <a:rPr lang="en-US" sz="2030" spc="-62">
                <a:solidFill>
                  <a:srgbClr val="000000"/>
                </a:solidFill>
                <a:latin typeface="Montserrat"/>
                <a:ea typeface="Montserrat"/>
                <a:cs typeface="Montserrat"/>
                <a:sym typeface="Montserrat"/>
              </a:rPr>
              <a:t>For decreases, it identifies 64% correctly but with lower precision (73%). </a:t>
            </a:r>
          </a:p>
          <a:p>
            <a:pPr algn="ctr">
              <a:lnSpc>
                <a:spcPts val="3086"/>
              </a:lnSpc>
            </a:pPr>
            <a:r>
              <a:rPr lang="en-US" sz="2030" spc="-62">
                <a:solidFill>
                  <a:srgbClr val="000000"/>
                </a:solidFill>
                <a:latin typeface="Montserrat"/>
                <a:ea typeface="Montserrat"/>
                <a:cs typeface="Montserrat"/>
                <a:sym typeface="Montserrat"/>
              </a:rPr>
              <a:t>This suggests the model is more reliable for predicting index rises, but improving its ability to detect decreases could enhance its balance and overall utility for investment strategies. </a:t>
            </a:r>
          </a:p>
          <a:p>
            <a:pPr algn="ctr">
              <a:lnSpc>
                <a:spcPts val="3086"/>
              </a:lnSpc>
            </a:pPr>
          </a:p>
        </p:txBody>
      </p:sp>
      <p:sp>
        <p:nvSpPr>
          <p:cNvPr name="TextBox 21" id="21"/>
          <p:cNvSpPr txBox="true"/>
          <p:nvPr/>
        </p:nvSpPr>
        <p:spPr>
          <a:xfrm rot="0">
            <a:off x="6618078" y="3386965"/>
            <a:ext cx="2023588" cy="1652072"/>
          </a:xfrm>
          <a:prstGeom prst="rect">
            <a:avLst/>
          </a:prstGeom>
        </p:spPr>
        <p:txBody>
          <a:bodyPr anchor="t" rtlCol="false" tIns="0" lIns="0" bIns="0" rIns="0">
            <a:spAutoFit/>
          </a:bodyPr>
          <a:lstStyle/>
          <a:p>
            <a:pPr algn="ctr">
              <a:lnSpc>
                <a:spcPts val="2629"/>
              </a:lnSpc>
              <a:spcBef>
                <a:spcPct val="0"/>
              </a:spcBef>
            </a:pPr>
            <a:r>
              <a:rPr lang="en-US" b="true" sz="2190">
                <a:solidFill>
                  <a:srgbClr val="000000"/>
                </a:solidFill>
                <a:latin typeface="Open Sans Bold"/>
                <a:ea typeface="Open Sans Bold"/>
                <a:cs typeface="Open Sans Bold"/>
                <a:sym typeface="Open Sans Bold"/>
              </a:rPr>
              <a:t>The model predicts changes in the NASDAQ (IXIC) index price. </a:t>
            </a:r>
          </a:p>
        </p:txBody>
      </p:sp>
      <p:sp>
        <p:nvSpPr>
          <p:cNvPr name="TextBox 22" id="22"/>
          <p:cNvSpPr txBox="true"/>
          <p:nvPr/>
        </p:nvSpPr>
        <p:spPr>
          <a:xfrm rot="0">
            <a:off x="15331863" y="3491428"/>
            <a:ext cx="2023588" cy="1652072"/>
          </a:xfrm>
          <a:prstGeom prst="rect">
            <a:avLst/>
          </a:prstGeom>
        </p:spPr>
        <p:txBody>
          <a:bodyPr anchor="t" rtlCol="false" tIns="0" lIns="0" bIns="0" rIns="0">
            <a:spAutoFit/>
          </a:bodyPr>
          <a:lstStyle/>
          <a:p>
            <a:pPr algn="ctr">
              <a:lnSpc>
                <a:spcPts val="2629"/>
              </a:lnSpc>
              <a:spcBef>
                <a:spcPct val="0"/>
              </a:spcBef>
            </a:pPr>
            <a:r>
              <a:rPr lang="en-US" b="true" sz="2190">
                <a:solidFill>
                  <a:srgbClr val="000000"/>
                </a:solidFill>
                <a:latin typeface="Open Sans Bold"/>
                <a:ea typeface="Open Sans Bold"/>
                <a:cs typeface="Open Sans Bold"/>
                <a:sym typeface="Open Sans Bold"/>
              </a:rPr>
              <a:t>The model predicts changes in the NYSE (NYA) index price.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1EEEA"/>
        </a:solidFill>
      </p:bgPr>
    </p:bg>
    <p:spTree>
      <p:nvGrpSpPr>
        <p:cNvPr id="1" name=""/>
        <p:cNvGrpSpPr/>
        <p:nvPr/>
      </p:nvGrpSpPr>
      <p:grpSpPr>
        <a:xfrm>
          <a:off x="0" y="0"/>
          <a:ext cx="0" cy="0"/>
          <a:chOff x="0" y="0"/>
          <a:chExt cx="0" cy="0"/>
        </a:xfrm>
      </p:grpSpPr>
      <p:sp>
        <p:nvSpPr>
          <p:cNvPr name="Freeform 2" id="2"/>
          <p:cNvSpPr/>
          <p:nvPr/>
        </p:nvSpPr>
        <p:spPr>
          <a:xfrm flipH="false" flipV="false" rot="237971">
            <a:off x="14863884" y="1251297"/>
            <a:ext cx="4733319" cy="3778050"/>
          </a:xfrm>
          <a:custGeom>
            <a:avLst/>
            <a:gdLst/>
            <a:ahLst/>
            <a:cxnLst/>
            <a:rect r="r" b="b" t="t" l="l"/>
            <a:pathLst>
              <a:path h="3778050" w="4733319">
                <a:moveTo>
                  <a:pt x="0" y="0"/>
                </a:moveTo>
                <a:lnTo>
                  <a:pt x="4733319" y="0"/>
                </a:lnTo>
                <a:lnTo>
                  <a:pt x="4733319" y="3778050"/>
                </a:lnTo>
                <a:lnTo>
                  <a:pt x="0" y="37780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159988" y="5722629"/>
            <a:ext cx="5227008" cy="5246085"/>
          </a:xfrm>
          <a:custGeom>
            <a:avLst/>
            <a:gdLst/>
            <a:ahLst/>
            <a:cxnLst/>
            <a:rect r="r" b="b" t="t" l="l"/>
            <a:pathLst>
              <a:path h="5246085" w="5227008">
                <a:moveTo>
                  <a:pt x="0" y="0"/>
                </a:moveTo>
                <a:lnTo>
                  <a:pt x="5227008" y="0"/>
                </a:lnTo>
                <a:lnTo>
                  <a:pt x="5227008" y="5246085"/>
                </a:lnTo>
                <a:lnTo>
                  <a:pt x="0" y="52460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4" id="4"/>
          <p:cNvSpPr/>
          <p:nvPr/>
        </p:nvSpPr>
        <p:spPr>
          <a:xfrm flipH="false" flipV="false" rot="-489537">
            <a:off x="12205044" y="-123809"/>
            <a:ext cx="2352466" cy="2723908"/>
          </a:xfrm>
          <a:custGeom>
            <a:avLst/>
            <a:gdLst/>
            <a:ahLst/>
            <a:cxnLst/>
            <a:rect r="r" b="b" t="t" l="l"/>
            <a:pathLst>
              <a:path h="2723908" w="2352466">
                <a:moveTo>
                  <a:pt x="0" y="0"/>
                </a:moveTo>
                <a:lnTo>
                  <a:pt x="2352466" y="0"/>
                </a:lnTo>
                <a:lnTo>
                  <a:pt x="2352466" y="2723909"/>
                </a:lnTo>
                <a:lnTo>
                  <a:pt x="0" y="272390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5" id="5"/>
          <p:cNvSpPr txBox="true"/>
          <p:nvPr/>
        </p:nvSpPr>
        <p:spPr>
          <a:xfrm rot="0">
            <a:off x="125172" y="1190521"/>
            <a:ext cx="11898489" cy="6377458"/>
          </a:xfrm>
          <a:prstGeom prst="rect">
            <a:avLst/>
          </a:prstGeom>
        </p:spPr>
        <p:txBody>
          <a:bodyPr anchor="t" rtlCol="false" tIns="0" lIns="0" bIns="0" rIns="0">
            <a:spAutoFit/>
          </a:bodyPr>
          <a:lstStyle/>
          <a:p>
            <a:pPr algn="ctr">
              <a:lnSpc>
                <a:spcPts val="4573"/>
              </a:lnSpc>
            </a:pPr>
            <a:r>
              <a:rPr lang="en-US" b="true" sz="3387" spc="203">
                <a:solidFill>
                  <a:srgbClr val="3A3937"/>
                </a:solidFill>
                <a:latin typeface="Montserrat Bold"/>
                <a:ea typeface="Montserrat Bold"/>
                <a:cs typeface="Montserrat Bold"/>
                <a:sym typeface="Montserrat Bold"/>
              </a:rPr>
              <a:t>Problem Statement</a:t>
            </a:r>
          </a:p>
          <a:p>
            <a:pPr algn="l">
              <a:lnSpc>
                <a:spcPts val="3493"/>
              </a:lnSpc>
            </a:pPr>
          </a:p>
          <a:p>
            <a:pPr algn="l">
              <a:lnSpc>
                <a:spcPts val="3493"/>
              </a:lnSpc>
            </a:pPr>
            <a:r>
              <a:rPr lang="en-US" sz="2587" spc="155">
                <a:solidFill>
                  <a:srgbClr val="3A3937"/>
                </a:solidFill>
                <a:latin typeface="Montserrat"/>
                <a:ea typeface="Montserrat"/>
                <a:cs typeface="Montserrat"/>
                <a:sym typeface="Montserrat"/>
              </a:rPr>
              <a:t>Stock market investment decision </a:t>
            </a:r>
            <a:r>
              <a:rPr lang="en-US" b="true" sz="2587" spc="155" u="sng">
                <a:solidFill>
                  <a:srgbClr val="3A3937"/>
                </a:solidFill>
                <a:latin typeface="Montserrat Bold"/>
                <a:ea typeface="Montserrat Bold"/>
                <a:cs typeface="Montserrat Bold"/>
                <a:sym typeface="Montserrat Bold"/>
              </a:rPr>
              <a:t>SHOULD NOT BE</a:t>
            </a:r>
            <a:r>
              <a:rPr lang="en-US" sz="2587" spc="155">
                <a:solidFill>
                  <a:srgbClr val="3A3937"/>
                </a:solidFill>
                <a:latin typeface="Montserrat"/>
                <a:ea typeface="Montserrat"/>
                <a:cs typeface="Montserrat"/>
                <a:sym typeface="Montserrat"/>
              </a:rPr>
              <a:t> a coin toss</a:t>
            </a:r>
          </a:p>
          <a:p>
            <a:pPr algn="l">
              <a:lnSpc>
                <a:spcPts val="2785"/>
              </a:lnSpc>
            </a:pPr>
          </a:p>
          <a:p>
            <a:pPr algn="l">
              <a:lnSpc>
                <a:spcPts val="2785"/>
              </a:lnSpc>
            </a:pPr>
          </a:p>
          <a:p>
            <a:pPr algn="l">
              <a:lnSpc>
                <a:spcPts val="2785"/>
              </a:lnSpc>
            </a:pPr>
            <a:r>
              <a:rPr lang="en-US" sz="2062" spc="123">
                <a:solidFill>
                  <a:srgbClr val="3A3937"/>
                </a:solidFill>
                <a:latin typeface="Montserrat"/>
                <a:ea typeface="Montserrat"/>
                <a:cs typeface="Montserrat"/>
                <a:sym typeface="Montserrat"/>
              </a:rPr>
              <a:t>Imagine having a crystal ball for the stock market. What if you could reliably anticipate its twists and turns? That's the power we're talking about here. Accurately predicting market fluctuations isn't just a clever trick—it's a game-changer for investors. It's about protecting their hard-earned money, their life savings, from the unpredictable tides of the market. Reliable predictions empower investors to make smart, informed choices, minimizing risks and maximizing returns. Think of it: better investment strategies, stronger portfolios, and a shield against devastating financial losses. Cracking this code means building a more stable and confident financial future—not just for individual investors, but for everyone from portfolio managers to major players like hedge funds and investment houses.</a:t>
            </a:r>
          </a:p>
          <a:p>
            <a:pPr algn="l" marL="0" indent="0" lvl="0">
              <a:lnSpc>
                <a:spcPts val="2785"/>
              </a:lnSpc>
              <a:spcBef>
                <a:spcPct val="0"/>
              </a:spcBef>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1EEEA"/>
        </a:solidFill>
      </p:bgPr>
    </p:bg>
    <p:spTree>
      <p:nvGrpSpPr>
        <p:cNvPr id="1" name=""/>
        <p:cNvGrpSpPr/>
        <p:nvPr/>
      </p:nvGrpSpPr>
      <p:grpSpPr>
        <a:xfrm>
          <a:off x="0" y="0"/>
          <a:ext cx="0" cy="0"/>
          <a:chOff x="0" y="0"/>
          <a:chExt cx="0" cy="0"/>
        </a:xfrm>
      </p:grpSpPr>
      <p:grpSp>
        <p:nvGrpSpPr>
          <p:cNvPr name="Group 2" id="2"/>
          <p:cNvGrpSpPr/>
          <p:nvPr/>
        </p:nvGrpSpPr>
        <p:grpSpPr>
          <a:xfrm rot="0">
            <a:off x="259558" y="1206654"/>
            <a:ext cx="8582146" cy="1137043"/>
            <a:chOff x="0" y="0"/>
            <a:chExt cx="2334346" cy="309276"/>
          </a:xfrm>
        </p:grpSpPr>
        <p:sp>
          <p:nvSpPr>
            <p:cNvPr name="Freeform 3" id="3"/>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4" id="4"/>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grpSp>
        <p:nvGrpSpPr>
          <p:cNvPr name="Group 5" id="5"/>
          <p:cNvGrpSpPr/>
          <p:nvPr/>
        </p:nvGrpSpPr>
        <p:grpSpPr>
          <a:xfrm rot="0">
            <a:off x="9326954" y="1206654"/>
            <a:ext cx="8582146" cy="1137043"/>
            <a:chOff x="0" y="0"/>
            <a:chExt cx="2334346" cy="309276"/>
          </a:xfrm>
        </p:grpSpPr>
        <p:sp>
          <p:nvSpPr>
            <p:cNvPr name="Freeform 6" id="6"/>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7" id="7"/>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sp>
        <p:nvSpPr>
          <p:cNvPr name="TextBox 8" id="8"/>
          <p:cNvSpPr txBox="true"/>
          <p:nvPr/>
        </p:nvSpPr>
        <p:spPr>
          <a:xfrm rot="0">
            <a:off x="5931304" y="18956"/>
            <a:ext cx="6827490" cy="771525"/>
          </a:xfrm>
          <a:prstGeom prst="rect">
            <a:avLst/>
          </a:prstGeom>
        </p:spPr>
        <p:txBody>
          <a:bodyPr anchor="t" rtlCol="false" tIns="0" lIns="0" bIns="0" rIns="0">
            <a:spAutoFit/>
          </a:bodyPr>
          <a:lstStyle/>
          <a:p>
            <a:pPr algn="ctr">
              <a:lnSpc>
                <a:spcPts val="6300"/>
              </a:lnSpc>
            </a:pPr>
            <a:r>
              <a:rPr lang="en-US" sz="4500" b="true">
                <a:solidFill>
                  <a:srgbClr val="171717"/>
                </a:solidFill>
                <a:latin typeface="Canva Sans Bold"/>
                <a:ea typeface="Canva Sans Bold"/>
                <a:cs typeface="Canva Sans Bold"/>
                <a:sym typeface="Canva Sans Bold"/>
              </a:rPr>
              <a:t>Volatility Interpretation </a:t>
            </a:r>
          </a:p>
        </p:txBody>
      </p:sp>
      <p:sp>
        <p:nvSpPr>
          <p:cNvPr name="TextBox 9" id="9"/>
          <p:cNvSpPr txBox="true"/>
          <p:nvPr/>
        </p:nvSpPr>
        <p:spPr>
          <a:xfrm rot="0">
            <a:off x="960459" y="1334548"/>
            <a:ext cx="7180346"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IXIC</a:t>
            </a:r>
          </a:p>
        </p:txBody>
      </p:sp>
      <p:sp>
        <p:nvSpPr>
          <p:cNvPr name="TextBox 10" id="10"/>
          <p:cNvSpPr txBox="true"/>
          <p:nvPr/>
        </p:nvSpPr>
        <p:spPr>
          <a:xfrm rot="0">
            <a:off x="10269628" y="1334548"/>
            <a:ext cx="6989672"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NYA</a:t>
            </a:r>
          </a:p>
        </p:txBody>
      </p:sp>
      <p:grpSp>
        <p:nvGrpSpPr>
          <p:cNvPr name="Group 11" id="11"/>
          <p:cNvGrpSpPr/>
          <p:nvPr/>
        </p:nvGrpSpPr>
        <p:grpSpPr>
          <a:xfrm rot="0">
            <a:off x="259558" y="2707379"/>
            <a:ext cx="17795979" cy="6550921"/>
            <a:chOff x="0" y="0"/>
            <a:chExt cx="23727971" cy="8734562"/>
          </a:xfrm>
        </p:grpSpPr>
        <p:grpSp>
          <p:nvGrpSpPr>
            <p:cNvPr name="Group 12" id="12"/>
            <p:cNvGrpSpPr/>
            <p:nvPr/>
          </p:nvGrpSpPr>
          <p:grpSpPr>
            <a:xfrm rot="0">
              <a:off x="0" y="0"/>
              <a:ext cx="11442862" cy="8734562"/>
              <a:chOff x="0" y="0"/>
              <a:chExt cx="2334346" cy="1781852"/>
            </a:xfrm>
          </p:grpSpPr>
          <p:sp>
            <p:nvSpPr>
              <p:cNvPr name="Freeform 13" id="13"/>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14" id="14"/>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sp>
          <p:nvSpPr>
            <p:cNvPr name="Freeform 15" id="15"/>
            <p:cNvSpPr/>
            <p:nvPr/>
          </p:nvSpPr>
          <p:spPr>
            <a:xfrm flipH="false" flipV="false" rot="0">
              <a:off x="371391" y="226421"/>
              <a:ext cx="10700080" cy="5671042"/>
            </a:xfrm>
            <a:custGeom>
              <a:avLst/>
              <a:gdLst/>
              <a:ahLst/>
              <a:cxnLst/>
              <a:rect r="r" b="b" t="t" l="l"/>
              <a:pathLst>
                <a:path h="5671042" w="10700080">
                  <a:moveTo>
                    <a:pt x="0" y="0"/>
                  </a:moveTo>
                  <a:lnTo>
                    <a:pt x="10700080" y="0"/>
                  </a:lnTo>
                  <a:lnTo>
                    <a:pt x="10700080" y="5671043"/>
                  </a:lnTo>
                  <a:lnTo>
                    <a:pt x="0" y="5671043"/>
                  </a:lnTo>
                  <a:lnTo>
                    <a:pt x="0" y="0"/>
                  </a:lnTo>
                  <a:close/>
                </a:path>
              </a:pathLst>
            </a:custGeom>
            <a:blipFill>
              <a:blip r:embed="rId2"/>
              <a:stretch>
                <a:fillRect l="0" t="0" r="0" b="0"/>
              </a:stretch>
            </a:blipFill>
          </p:spPr>
        </p:sp>
        <p:grpSp>
          <p:nvGrpSpPr>
            <p:cNvPr name="Group 16" id="16"/>
            <p:cNvGrpSpPr/>
            <p:nvPr/>
          </p:nvGrpSpPr>
          <p:grpSpPr>
            <a:xfrm rot="0">
              <a:off x="12285110" y="0"/>
              <a:ext cx="11442862" cy="8734562"/>
              <a:chOff x="0" y="0"/>
              <a:chExt cx="2334346" cy="1781852"/>
            </a:xfrm>
          </p:grpSpPr>
          <p:sp>
            <p:nvSpPr>
              <p:cNvPr name="Freeform 17" id="17"/>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8" id="18"/>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sp>
          <p:nvSpPr>
            <p:cNvPr name="Freeform 19" id="19"/>
            <p:cNvSpPr/>
            <p:nvPr/>
          </p:nvSpPr>
          <p:spPr>
            <a:xfrm flipH="false" flipV="false" rot="0">
              <a:off x="12492899" y="226421"/>
              <a:ext cx="10636786" cy="5671042"/>
            </a:xfrm>
            <a:custGeom>
              <a:avLst/>
              <a:gdLst/>
              <a:ahLst/>
              <a:cxnLst/>
              <a:rect r="r" b="b" t="t" l="l"/>
              <a:pathLst>
                <a:path h="5671042" w="10636786">
                  <a:moveTo>
                    <a:pt x="0" y="0"/>
                  </a:moveTo>
                  <a:lnTo>
                    <a:pt x="10636785" y="0"/>
                  </a:lnTo>
                  <a:lnTo>
                    <a:pt x="10636785" y="5671043"/>
                  </a:lnTo>
                  <a:lnTo>
                    <a:pt x="0" y="5671043"/>
                  </a:lnTo>
                  <a:lnTo>
                    <a:pt x="0" y="0"/>
                  </a:lnTo>
                  <a:close/>
                </a:path>
              </a:pathLst>
            </a:custGeom>
            <a:blipFill>
              <a:blip r:embed="rId3"/>
              <a:stretch>
                <a:fillRect l="-909" t="-1215" r="-909" b="0"/>
              </a:stretch>
            </a:blipFill>
          </p:spPr>
        </p:sp>
        <p:sp>
          <p:nvSpPr>
            <p:cNvPr name="TextBox 20" id="20"/>
            <p:cNvSpPr txBox="true"/>
            <p:nvPr/>
          </p:nvSpPr>
          <p:spPr>
            <a:xfrm rot="0">
              <a:off x="12492899" y="6003195"/>
              <a:ext cx="11039824" cy="2511091"/>
            </a:xfrm>
            <a:prstGeom prst="rect">
              <a:avLst/>
            </a:prstGeom>
          </p:spPr>
          <p:txBody>
            <a:bodyPr anchor="t" rtlCol="false" tIns="0" lIns="0" bIns="0" rIns="0">
              <a:spAutoFit/>
            </a:bodyPr>
            <a:lstStyle/>
            <a:p>
              <a:pPr algn="l">
                <a:lnSpc>
                  <a:spcPts val="2148"/>
                </a:lnSpc>
              </a:pPr>
              <a:r>
                <a:rPr lang="en-US" sz="1790">
                  <a:solidFill>
                    <a:srgbClr val="000000"/>
                  </a:solidFill>
                  <a:latin typeface="Open Sans"/>
                  <a:ea typeface="Open Sans"/>
                  <a:cs typeface="Open Sans"/>
                  <a:sym typeface="Open Sans"/>
                </a:rPr>
                <a:t>NYA Predictions</a:t>
              </a:r>
            </a:p>
            <a:p>
              <a:pPr algn="l" marL="386618" indent="-193309" lvl="1">
                <a:lnSpc>
                  <a:spcPts val="2148"/>
                </a:lnSpc>
                <a:buFont typeface="Arial"/>
                <a:buChar char="•"/>
              </a:pPr>
              <a:r>
                <a:rPr lang="en-US" sz="1790">
                  <a:solidFill>
                    <a:srgbClr val="000000"/>
                  </a:solidFill>
                  <a:latin typeface="Open Sans"/>
                  <a:ea typeface="Open Sans"/>
                  <a:cs typeface="Open Sans"/>
                  <a:sym typeface="Open Sans"/>
                </a:rPr>
                <a:t>The predictions for NYA also show volatility but with fewer oscillations compared to IXIC.</a:t>
              </a:r>
            </a:p>
            <a:p>
              <a:pPr algn="l" marL="386618" indent="-193309" lvl="1">
                <a:lnSpc>
                  <a:spcPts val="2148"/>
                </a:lnSpc>
                <a:buFont typeface="Arial"/>
                <a:buChar char="•"/>
              </a:pPr>
              <a:r>
                <a:rPr lang="en-US" sz="1790">
                  <a:solidFill>
                    <a:srgbClr val="000000"/>
                  </a:solidFill>
                  <a:latin typeface="Open Sans"/>
                  <a:ea typeface="Open Sans"/>
                  <a:cs typeface="Open Sans"/>
                  <a:sym typeface="Open Sans"/>
                </a:rPr>
                <a:t>There are longer periods of consistent predictions (sustained buy or sell signals), indicating more stable phases in the market.</a:t>
              </a:r>
            </a:p>
            <a:p>
              <a:pPr algn="l" marL="386618" indent="-193309" lvl="1">
                <a:lnSpc>
                  <a:spcPts val="2148"/>
                </a:lnSpc>
                <a:buFont typeface="Arial"/>
                <a:buChar char="•"/>
              </a:pPr>
              <a:r>
                <a:rPr lang="en-US" sz="1790">
                  <a:solidFill>
                    <a:srgbClr val="000000"/>
                  </a:solidFill>
                  <a:latin typeface="Open Sans"/>
                  <a:ea typeface="Open Sans"/>
                  <a:cs typeface="Open Sans"/>
                  <a:sym typeface="Open Sans"/>
                </a:rPr>
                <a:t>This suggests a relatively less reactive market compared to IXIC.</a:t>
              </a:r>
            </a:p>
            <a:p>
              <a:pPr algn="l">
                <a:lnSpc>
                  <a:spcPts val="2148"/>
                </a:lnSpc>
                <a:spcBef>
                  <a:spcPct val="0"/>
                </a:spcBef>
              </a:pPr>
            </a:p>
          </p:txBody>
        </p:sp>
        <p:sp>
          <p:nvSpPr>
            <p:cNvPr name="TextBox 21" id="21"/>
            <p:cNvSpPr txBox="true"/>
            <p:nvPr/>
          </p:nvSpPr>
          <p:spPr>
            <a:xfrm rot="0">
              <a:off x="418562" y="5993670"/>
              <a:ext cx="10652908" cy="2398280"/>
            </a:xfrm>
            <a:prstGeom prst="rect">
              <a:avLst/>
            </a:prstGeom>
          </p:spPr>
          <p:txBody>
            <a:bodyPr anchor="t" rtlCol="false" tIns="0" lIns="0" bIns="0" rIns="0">
              <a:spAutoFit/>
            </a:bodyPr>
            <a:lstStyle/>
            <a:p>
              <a:pPr algn="l">
                <a:lnSpc>
                  <a:spcPts val="2044"/>
                </a:lnSpc>
              </a:pPr>
              <a:r>
                <a:rPr lang="en-US" sz="1703">
                  <a:solidFill>
                    <a:srgbClr val="000000"/>
                  </a:solidFill>
                  <a:latin typeface="Open Sans"/>
                  <a:ea typeface="Open Sans"/>
                  <a:cs typeface="Open Sans"/>
                  <a:sym typeface="Open Sans"/>
                </a:rPr>
                <a:t>IXIC Predictions</a:t>
              </a:r>
            </a:p>
            <a:p>
              <a:pPr algn="l" marL="367854" indent="-183927" lvl="1">
                <a:lnSpc>
                  <a:spcPts val="2044"/>
                </a:lnSpc>
                <a:buFont typeface="Arial"/>
                <a:buChar char="•"/>
              </a:pPr>
              <a:r>
                <a:rPr lang="en-US" sz="1703">
                  <a:solidFill>
                    <a:srgbClr val="000000"/>
                  </a:solidFill>
                  <a:latin typeface="Open Sans"/>
                  <a:ea typeface="Open Sans"/>
                  <a:cs typeface="Open Sans"/>
                  <a:sym typeface="Open Sans"/>
                </a:rPr>
                <a:t>The predictions for IXIC (1 for buy, 0 for sell) exhibit frequent and rapid oscillations.</a:t>
              </a:r>
            </a:p>
            <a:p>
              <a:pPr algn="l" marL="367854" indent="-183927" lvl="1">
                <a:lnSpc>
                  <a:spcPts val="2044"/>
                </a:lnSpc>
                <a:buFont typeface="Arial"/>
                <a:buChar char="•"/>
              </a:pPr>
              <a:r>
                <a:rPr lang="en-US" sz="1703">
                  <a:solidFill>
                    <a:srgbClr val="000000"/>
                  </a:solidFill>
                  <a:latin typeface="Open Sans"/>
                  <a:ea typeface="Open Sans"/>
                  <a:cs typeface="Open Sans"/>
                  <a:sym typeface="Open Sans"/>
                </a:rPr>
                <a:t>The market behavior is highly volatile, with minimal stability in the trend.</a:t>
              </a:r>
            </a:p>
            <a:p>
              <a:pPr algn="l" marL="367854" indent="-183927" lvl="1">
                <a:lnSpc>
                  <a:spcPts val="2044"/>
                </a:lnSpc>
                <a:spcBef>
                  <a:spcPct val="0"/>
                </a:spcBef>
                <a:buFont typeface="Arial"/>
                <a:buChar char="•"/>
              </a:pPr>
              <a:r>
                <a:rPr lang="en-US" sz="1703">
                  <a:solidFill>
                    <a:srgbClr val="000000"/>
                  </a:solidFill>
                  <a:latin typeface="Open Sans"/>
                  <a:ea typeface="Open Sans"/>
                  <a:cs typeface="Open Sans"/>
                  <a:sym typeface="Open Sans"/>
                </a:rPr>
                <a:t>This suggests a market prone to significant price fluctuations and sharp changes in direction.</a:t>
              </a:r>
            </a:p>
            <a:p>
              <a:pPr algn="l">
                <a:lnSpc>
                  <a:spcPts val="2044"/>
                </a:lnSpc>
                <a:spcBef>
                  <a:spcPct val="0"/>
                </a:spcBef>
              </a:pPr>
            </a:p>
          </p:txBody>
        </p:sp>
      </p:grpSp>
      <p:sp>
        <p:nvSpPr>
          <p:cNvPr name="TextBox 22" id="22"/>
          <p:cNvSpPr txBox="true"/>
          <p:nvPr/>
        </p:nvSpPr>
        <p:spPr>
          <a:xfrm rot="0">
            <a:off x="358215" y="9629775"/>
            <a:ext cx="17550886" cy="1438275"/>
          </a:xfrm>
          <a:prstGeom prst="rect">
            <a:avLst/>
          </a:prstGeom>
        </p:spPr>
        <p:txBody>
          <a:bodyPr anchor="t" rtlCol="false" tIns="0" lIns="0" bIns="0" rIns="0">
            <a:spAutoFit/>
          </a:bodyPr>
          <a:lstStyle/>
          <a:p>
            <a:pPr algn="l">
              <a:lnSpc>
                <a:spcPts val="2879"/>
              </a:lnSpc>
            </a:pPr>
            <a:r>
              <a:rPr lang="en-US" sz="2399">
                <a:solidFill>
                  <a:srgbClr val="000000"/>
                </a:solidFill>
                <a:latin typeface="Open Sans"/>
                <a:ea typeface="Open Sans"/>
                <a:cs typeface="Open Sans"/>
                <a:sym typeface="Open Sans"/>
              </a:rPr>
              <a:t>dnn_test_predictions= mdl.predict(Xtest)     #Sigmoid output in probability values between 0 -1</a:t>
            </a:r>
          </a:p>
          <a:p>
            <a:pPr algn="l">
              <a:lnSpc>
                <a:spcPts val="2879"/>
              </a:lnSpc>
            </a:pPr>
            <a:r>
              <a:rPr lang="en-US" sz="2399" b="true">
                <a:solidFill>
                  <a:srgbClr val="000000"/>
                </a:solidFill>
                <a:latin typeface="Open Sans Bold"/>
                <a:ea typeface="Open Sans Bold"/>
                <a:cs typeface="Open Sans Bold"/>
                <a:sym typeface="Open Sans Bold"/>
              </a:rPr>
              <a:t>dnn_binary_predictions </a:t>
            </a:r>
            <a:r>
              <a:rPr lang="en-US" sz="2399">
                <a:solidFill>
                  <a:srgbClr val="000000"/>
                </a:solidFill>
                <a:latin typeface="Open Sans"/>
                <a:ea typeface="Open Sans"/>
                <a:cs typeface="Open Sans"/>
                <a:sym typeface="Open Sans"/>
              </a:rPr>
              <a:t>= (dnn_test_predictions &gt; 0.5).astype(int)   #post processing for binary output</a:t>
            </a:r>
          </a:p>
          <a:p>
            <a:pPr algn="ctr">
              <a:lnSpc>
                <a:spcPts val="2879"/>
              </a:lnSpc>
            </a:pPr>
          </a:p>
          <a:p>
            <a:pPr algn="ctr">
              <a:lnSpc>
                <a:spcPts val="2879"/>
              </a:lnSpc>
              <a:spcBef>
                <a:spcPct val="0"/>
              </a:spcBef>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1EEEA"/>
        </a:solidFill>
      </p:bgPr>
    </p:bg>
    <p:spTree>
      <p:nvGrpSpPr>
        <p:cNvPr id="1" name=""/>
        <p:cNvGrpSpPr/>
        <p:nvPr/>
      </p:nvGrpSpPr>
      <p:grpSpPr>
        <a:xfrm>
          <a:off x="0" y="0"/>
          <a:ext cx="0" cy="0"/>
          <a:chOff x="0" y="0"/>
          <a:chExt cx="0" cy="0"/>
        </a:xfrm>
      </p:grpSpPr>
      <p:grpSp>
        <p:nvGrpSpPr>
          <p:cNvPr name="Group 2" id="2"/>
          <p:cNvGrpSpPr/>
          <p:nvPr/>
        </p:nvGrpSpPr>
        <p:grpSpPr>
          <a:xfrm rot="0">
            <a:off x="259558" y="3191207"/>
            <a:ext cx="8582146" cy="6550921"/>
            <a:chOff x="0" y="0"/>
            <a:chExt cx="2334346" cy="1781852"/>
          </a:xfrm>
        </p:grpSpPr>
        <p:sp>
          <p:nvSpPr>
            <p:cNvPr name="Freeform 3" id="3"/>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4" id="4"/>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grpSp>
        <p:nvGrpSpPr>
          <p:cNvPr name="Group 5" id="5"/>
          <p:cNvGrpSpPr/>
          <p:nvPr/>
        </p:nvGrpSpPr>
        <p:grpSpPr>
          <a:xfrm rot="0">
            <a:off x="259558" y="1206654"/>
            <a:ext cx="8582146" cy="1137043"/>
            <a:chOff x="0" y="0"/>
            <a:chExt cx="2334346" cy="309276"/>
          </a:xfrm>
        </p:grpSpPr>
        <p:sp>
          <p:nvSpPr>
            <p:cNvPr name="Freeform 6" id="6"/>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7" id="7"/>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grpSp>
        <p:nvGrpSpPr>
          <p:cNvPr name="Group 8" id="8"/>
          <p:cNvGrpSpPr/>
          <p:nvPr/>
        </p:nvGrpSpPr>
        <p:grpSpPr>
          <a:xfrm rot="0">
            <a:off x="9326954" y="3191207"/>
            <a:ext cx="8582146" cy="6550921"/>
            <a:chOff x="0" y="0"/>
            <a:chExt cx="2334346" cy="1781852"/>
          </a:xfrm>
        </p:grpSpPr>
        <p:sp>
          <p:nvSpPr>
            <p:cNvPr name="Freeform 9" id="9"/>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0" id="10"/>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grpSp>
        <p:nvGrpSpPr>
          <p:cNvPr name="Group 11" id="11"/>
          <p:cNvGrpSpPr/>
          <p:nvPr/>
        </p:nvGrpSpPr>
        <p:grpSpPr>
          <a:xfrm rot="0">
            <a:off x="9326954" y="1206654"/>
            <a:ext cx="8582146" cy="1137043"/>
            <a:chOff x="0" y="0"/>
            <a:chExt cx="2334346" cy="309276"/>
          </a:xfrm>
        </p:grpSpPr>
        <p:sp>
          <p:nvSpPr>
            <p:cNvPr name="Freeform 12" id="12"/>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3" id="13"/>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sp>
        <p:nvSpPr>
          <p:cNvPr name="Freeform 14" id="14"/>
          <p:cNvSpPr/>
          <p:nvPr/>
        </p:nvSpPr>
        <p:spPr>
          <a:xfrm flipH="false" flipV="false" rot="0">
            <a:off x="461945" y="3360809"/>
            <a:ext cx="8139256" cy="3794928"/>
          </a:xfrm>
          <a:custGeom>
            <a:avLst/>
            <a:gdLst/>
            <a:ahLst/>
            <a:cxnLst/>
            <a:rect r="r" b="b" t="t" l="l"/>
            <a:pathLst>
              <a:path h="3794928" w="8139256">
                <a:moveTo>
                  <a:pt x="0" y="0"/>
                </a:moveTo>
                <a:lnTo>
                  <a:pt x="8139256" y="0"/>
                </a:lnTo>
                <a:lnTo>
                  <a:pt x="8139256" y="3794928"/>
                </a:lnTo>
                <a:lnTo>
                  <a:pt x="0" y="3794928"/>
                </a:lnTo>
                <a:lnTo>
                  <a:pt x="0" y="0"/>
                </a:lnTo>
                <a:close/>
              </a:path>
            </a:pathLst>
          </a:custGeom>
          <a:blipFill>
            <a:blip r:embed="rId2"/>
            <a:stretch>
              <a:fillRect l="0" t="0" r="0" b="0"/>
            </a:stretch>
          </a:blipFill>
        </p:spPr>
      </p:sp>
      <p:sp>
        <p:nvSpPr>
          <p:cNvPr name="Freeform 15" id="15"/>
          <p:cNvSpPr/>
          <p:nvPr/>
        </p:nvSpPr>
        <p:spPr>
          <a:xfrm flipH="false" flipV="false" rot="0">
            <a:off x="9597366" y="3360809"/>
            <a:ext cx="8041323" cy="3794928"/>
          </a:xfrm>
          <a:custGeom>
            <a:avLst/>
            <a:gdLst/>
            <a:ahLst/>
            <a:cxnLst/>
            <a:rect r="r" b="b" t="t" l="l"/>
            <a:pathLst>
              <a:path h="3794928" w="8041323">
                <a:moveTo>
                  <a:pt x="0" y="0"/>
                </a:moveTo>
                <a:lnTo>
                  <a:pt x="8041323" y="0"/>
                </a:lnTo>
                <a:lnTo>
                  <a:pt x="8041323" y="3794928"/>
                </a:lnTo>
                <a:lnTo>
                  <a:pt x="0" y="3794928"/>
                </a:lnTo>
                <a:lnTo>
                  <a:pt x="0" y="0"/>
                </a:lnTo>
                <a:close/>
              </a:path>
            </a:pathLst>
          </a:custGeom>
          <a:blipFill>
            <a:blip r:embed="rId3"/>
            <a:stretch>
              <a:fillRect l="-1451" t="-2918" r="0" b="0"/>
            </a:stretch>
          </a:blipFill>
        </p:spPr>
      </p:sp>
      <p:sp>
        <p:nvSpPr>
          <p:cNvPr name="TextBox 16" id="16"/>
          <p:cNvSpPr txBox="true"/>
          <p:nvPr/>
        </p:nvSpPr>
        <p:spPr>
          <a:xfrm rot="0">
            <a:off x="4941597" y="18956"/>
            <a:ext cx="8806904" cy="771525"/>
          </a:xfrm>
          <a:prstGeom prst="rect">
            <a:avLst/>
          </a:prstGeom>
        </p:spPr>
        <p:txBody>
          <a:bodyPr anchor="t" rtlCol="false" tIns="0" lIns="0" bIns="0" rIns="0">
            <a:spAutoFit/>
          </a:bodyPr>
          <a:lstStyle/>
          <a:p>
            <a:pPr algn="ctr">
              <a:lnSpc>
                <a:spcPts val="6300"/>
              </a:lnSpc>
            </a:pPr>
            <a:r>
              <a:rPr lang="en-US" sz="4500" b="true">
                <a:solidFill>
                  <a:srgbClr val="171717"/>
                </a:solidFill>
                <a:latin typeface="Canva Sans Bold"/>
                <a:ea typeface="Canva Sans Bold"/>
                <a:cs typeface="Canva Sans Bold"/>
                <a:sym typeface="Canva Sans Bold"/>
              </a:rPr>
              <a:t>Neural Network - Optimizations</a:t>
            </a:r>
          </a:p>
        </p:txBody>
      </p:sp>
      <p:sp>
        <p:nvSpPr>
          <p:cNvPr name="TextBox 17" id="17"/>
          <p:cNvSpPr txBox="true"/>
          <p:nvPr/>
        </p:nvSpPr>
        <p:spPr>
          <a:xfrm rot="0">
            <a:off x="9597366" y="7257896"/>
            <a:ext cx="8041323" cy="2375338"/>
          </a:xfrm>
          <a:prstGeom prst="rect">
            <a:avLst/>
          </a:prstGeom>
        </p:spPr>
        <p:txBody>
          <a:bodyPr anchor="t" rtlCol="false" tIns="0" lIns="0" bIns="0" rIns="0">
            <a:spAutoFit/>
          </a:bodyPr>
          <a:lstStyle/>
          <a:p>
            <a:pPr algn="l">
              <a:lnSpc>
                <a:spcPts val="1723"/>
              </a:lnSpc>
            </a:pPr>
            <a:r>
              <a:rPr lang="en-US" sz="1133" spc="-35">
                <a:solidFill>
                  <a:srgbClr val="000000"/>
                </a:solidFill>
                <a:latin typeface="Montserrat"/>
                <a:ea typeface="Montserrat"/>
                <a:cs typeface="Montserrat"/>
                <a:sym typeface="Montserrat"/>
              </a:rPr>
              <a:t>Early Trials (1–5):</a:t>
            </a:r>
          </a:p>
          <a:p>
            <a:pPr algn="l" marL="244804" indent="-122402" lvl="1">
              <a:lnSpc>
                <a:spcPts val="1723"/>
              </a:lnSpc>
              <a:buFont typeface="Arial"/>
              <a:buChar char="•"/>
            </a:pPr>
            <a:r>
              <a:rPr lang="en-US" sz="1133" spc="-35">
                <a:solidFill>
                  <a:srgbClr val="000000"/>
                </a:solidFill>
                <a:latin typeface="Montserrat"/>
                <a:ea typeface="Montserrat"/>
                <a:cs typeface="Montserrat"/>
                <a:sym typeface="Montserrat"/>
              </a:rPr>
              <a:t>The performance metric remains relatively stagnant (around 0.58–0.6).</a:t>
            </a:r>
          </a:p>
          <a:p>
            <a:pPr algn="l" marL="244804" indent="-122402" lvl="1">
              <a:lnSpc>
                <a:spcPts val="1723"/>
              </a:lnSpc>
              <a:buFont typeface="Arial"/>
              <a:buChar char="•"/>
            </a:pPr>
            <a:r>
              <a:rPr lang="en-US" sz="1133" spc="-35">
                <a:solidFill>
                  <a:srgbClr val="000000"/>
                </a:solidFill>
                <a:latin typeface="Montserrat"/>
                <a:ea typeface="Montserrat"/>
                <a:cs typeface="Montserrat"/>
                <a:sym typeface="Montserrat"/>
              </a:rPr>
              <a:t>This indicates that the initial hyperparameter configurations may not have been optimal.</a:t>
            </a:r>
          </a:p>
          <a:p>
            <a:pPr algn="l">
              <a:lnSpc>
                <a:spcPts val="1723"/>
              </a:lnSpc>
            </a:pPr>
            <a:r>
              <a:rPr lang="en-US" sz="1133" spc="-35">
                <a:solidFill>
                  <a:srgbClr val="000000"/>
                </a:solidFill>
                <a:latin typeface="Montserrat"/>
                <a:ea typeface="Montserrat"/>
                <a:cs typeface="Montserrat"/>
                <a:sym typeface="Montserrat"/>
              </a:rPr>
              <a:t>Improvement Phase (6–10):</a:t>
            </a:r>
          </a:p>
          <a:p>
            <a:pPr algn="l" marL="244804" indent="-122402" lvl="1">
              <a:lnSpc>
                <a:spcPts val="1723"/>
              </a:lnSpc>
              <a:buFont typeface="Arial"/>
              <a:buChar char="•"/>
            </a:pPr>
            <a:r>
              <a:rPr lang="en-US" sz="1133" spc="-35">
                <a:solidFill>
                  <a:srgbClr val="000000"/>
                </a:solidFill>
                <a:latin typeface="Montserrat"/>
                <a:ea typeface="Montserrat"/>
                <a:cs typeface="Montserrat"/>
                <a:sym typeface="Montserrat"/>
              </a:rPr>
              <a:t>From trial 6 onwards, the performance begins to improve steadily.</a:t>
            </a:r>
          </a:p>
          <a:p>
            <a:pPr algn="l" marL="244804" indent="-122402" lvl="1">
              <a:lnSpc>
                <a:spcPts val="1723"/>
              </a:lnSpc>
              <a:buFont typeface="Arial"/>
              <a:buChar char="•"/>
            </a:pPr>
            <a:r>
              <a:rPr lang="en-US" sz="1133" spc="-35">
                <a:solidFill>
                  <a:srgbClr val="000000"/>
                </a:solidFill>
                <a:latin typeface="Montserrat"/>
                <a:ea typeface="Montserrat"/>
                <a:cs typeface="Montserrat"/>
                <a:sym typeface="Montserrat"/>
              </a:rPr>
              <a:t>This suggests that the tuner is identifying better hyperparameter combinations, resulting in a more optimized model.</a:t>
            </a:r>
          </a:p>
          <a:p>
            <a:pPr algn="l">
              <a:lnSpc>
                <a:spcPts val="1723"/>
              </a:lnSpc>
            </a:pPr>
            <a:r>
              <a:rPr lang="en-US" sz="1133" spc="-35">
                <a:solidFill>
                  <a:srgbClr val="000000"/>
                </a:solidFill>
                <a:latin typeface="Montserrat"/>
                <a:ea typeface="Montserrat"/>
                <a:cs typeface="Montserrat"/>
                <a:sym typeface="Montserrat"/>
              </a:rPr>
              <a:t>Final </a:t>
            </a:r>
            <a:r>
              <a:rPr lang="en-US" sz="1133" spc="-35">
                <a:solidFill>
                  <a:srgbClr val="000000"/>
                </a:solidFill>
                <a:latin typeface="Montserrat"/>
                <a:ea typeface="Montserrat"/>
                <a:cs typeface="Montserrat"/>
                <a:sym typeface="Montserrat"/>
              </a:rPr>
              <a:t>Trial (10):</a:t>
            </a:r>
          </a:p>
          <a:p>
            <a:pPr algn="l" marL="244804" indent="-122402" lvl="1">
              <a:lnSpc>
                <a:spcPts val="1723"/>
              </a:lnSpc>
              <a:buFont typeface="Arial"/>
              <a:buChar char="•"/>
            </a:pPr>
            <a:r>
              <a:rPr lang="en-US" sz="1133" spc="-35">
                <a:solidFill>
                  <a:srgbClr val="000000"/>
                </a:solidFill>
                <a:latin typeface="Montserrat"/>
                <a:ea typeface="Montserrat"/>
                <a:cs typeface="Montserrat"/>
                <a:sym typeface="Montserrat"/>
              </a:rPr>
              <a:t>The performance metric reaches its peak at around 0.72.</a:t>
            </a:r>
          </a:p>
          <a:p>
            <a:pPr algn="l" marL="244804" indent="-122402" lvl="1">
              <a:lnSpc>
                <a:spcPts val="1723"/>
              </a:lnSpc>
              <a:buFont typeface="Arial"/>
              <a:buChar char="•"/>
            </a:pPr>
            <a:r>
              <a:rPr lang="en-US" sz="1133" spc="-35">
                <a:solidFill>
                  <a:srgbClr val="000000"/>
                </a:solidFill>
                <a:latin typeface="Montserrat"/>
                <a:ea typeface="Montserrat"/>
                <a:cs typeface="Montserrat"/>
                <a:sym typeface="Montserrat"/>
              </a:rPr>
              <a:t>This is likely the best hyperparameter combination found during the tuning process.</a:t>
            </a:r>
          </a:p>
          <a:p>
            <a:pPr algn="l" marL="0" indent="0" lvl="0">
              <a:lnSpc>
                <a:spcPts val="1723"/>
              </a:lnSpc>
              <a:spcBef>
                <a:spcPct val="0"/>
              </a:spcBef>
            </a:pPr>
          </a:p>
        </p:txBody>
      </p:sp>
      <p:sp>
        <p:nvSpPr>
          <p:cNvPr name="TextBox 18" id="18"/>
          <p:cNvSpPr txBox="true"/>
          <p:nvPr/>
        </p:nvSpPr>
        <p:spPr>
          <a:xfrm rot="0">
            <a:off x="960459" y="1334548"/>
            <a:ext cx="7180346"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IXIC</a:t>
            </a:r>
          </a:p>
        </p:txBody>
      </p:sp>
      <p:sp>
        <p:nvSpPr>
          <p:cNvPr name="TextBox 19" id="19"/>
          <p:cNvSpPr txBox="true"/>
          <p:nvPr/>
        </p:nvSpPr>
        <p:spPr>
          <a:xfrm rot="0">
            <a:off x="10269628" y="1334548"/>
            <a:ext cx="6989672"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NYA</a:t>
            </a:r>
          </a:p>
        </p:txBody>
      </p:sp>
      <p:sp>
        <p:nvSpPr>
          <p:cNvPr name="TextBox 20" id="20"/>
          <p:cNvSpPr txBox="true"/>
          <p:nvPr/>
        </p:nvSpPr>
        <p:spPr>
          <a:xfrm rot="0">
            <a:off x="481004" y="7267421"/>
            <a:ext cx="8139256" cy="2262401"/>
          </a:xfrm>
          <a:prstGeom prst="rect">
            <a:avLst/>
          </a:prstGeom>
        </p:spPr>
        <p:txBody>
          <a:bodyPr anchor="t" rtlCol="false" tIns="0" lIns="0" bIns="0" rIns="0">
            <a:spAutoFit/>
          </a:bodyPr>
          <a:lstStyle/>
          <a:p>
            <a:pPr algn="l">
              <a:lnSpc>
                <a:spcPts val="1796"/>
              </a:lnSpc>
            </a:pPr>
            <a:r>
              <a:rPr lang="en-US" sz="1182" spc="-36">
                <a:solidFill>
                  <a:srgbClr val="000000"/>
                </a:solidFill>
                <a:latin typeface="Montserrat"/>
                <a:ea typeface="Montserrat"/>
                <a:cs typeface="Montserrat"/>
                <a:sym typeface="Montserrat"/>
              </a:rPr>
              <a:t>Early Trials (1–4):</a:t>
            </a:r>
          </a:p>
          <a:p>
            <a:pPr algn="l" marL="255207" indent="-127603" lvl="1">
              <a:lnSpc>
                <a:spcPts val="1796"/>
              </a:lnSpc>
              <a:buFont typeface="Arial"/>
              <a:buChar char="•"/>
            </a:pPr>
            <a:r>
              <a:rPr lang="en-US" sz="1182" spc="-36">
                <a:solidFill>
                  <a:srgbClr val="000000"/>
                </a:solidFill>
                <a:latin typeface="Montserrat"/>
                <a:ea typeface="Montserrat"/>
                <a:cs typeface="Montserrat"/>
                <a:sym typeface="Montserrat"/>
              </a:rPr>
              <a:t>The performance metric starts at around 0.62 and remains relatively flat with minor improvements.</a:t>
            </a:r>
          </a:p>
          <a:p>
            <a:pPr algn="l" marL="255207" indent="-127603" lvl="1">
              <a:lnSpc>
                <a:spcPts val="1796"/>
              </a:lnSpc>
              <a:buFont typeface="Arial"/>
              <a:buChar char="•"/>
            </a:pPr>
            <a:r>
              <a:rPr lang="en-US" sz="1182" spc="-36">
                <a:solidFill>
                  <a:srgbClr val="000000"/>
                </a:solidFill>
                <a:latin typeface="Montserrat"/>
                <a:ea typeface="Montserrat"/>
                <a:cs typeface="Montserrat"/>
                <a:sym typeface="Montserrat"/>
              </a:rPr>
              <a:t>Indicates that the initial hyperparameter configurations were not optimal.</a:t>
            </a:r>
          </a:p>
          <a:p>
            <a:pPr algn="l">
              <a:lnSpc>
                <a:spcPts val="1796"/>
              </a:lnSpc>
            </a:pPr>
            <a:r>
              <a:rPr lang="en-US" sz="1182" spc="-36">
                <a:solidFill>
                  <a:srgbClr val="000000"/>
                </a:solidFill>
                <a:latin typeface="Montserrat"/>
                <a:ea typeface="Montserrat"/>
                <a:cs typeface="Montserrat"/>
                <a:sym typeface="Montserrat"/>
              </a:rPr>
              <a:t>Improvement Phase (5–9):</a:t>
            </a:r>
          </a:p>
          <a:p>
            <a:pPr algn="l" marL="255207" indent="-127603" lvl="1">
              <a:lnSpc>
                <a:spcPts val="1796"/>
              </a:lnSpc>
              <a:buFont typeface="Arial"/>
              <a:buChar char="•"/>
            </a:pPr>
            <a:r>
              <a:rPr lang="en-US" sz="1182" spc="-36">
                <a:solidFill>
                  <a:srgbClr val="000000"/>
                </a:solidFill>
                <a:latin typeface="Montserrat"/>
                <a:ea typeface="Montserrat"/>
                <a:cs typeface="Montserrat"/>
                <a:sym typeface="Montserrat"/>
              </a:rPr>
              <a:t>Gradual improvement is observed, with the performance metric climbing steadily.</a:t>
            </a:r>
          </a:p>
          <a:p>
            <a:pPr algn="l" marL="255207" indent="-127603" lvl="1">
              <a:lnSpc>
                <a:spcPts val="1796"/>
              </a:lnSpc>
              <a:buFont typeface="Arial"/>
              <a:buChar char="•"/>
            </a:pPr>
            <a:r>
              <a:rPr lang="en-US" sz="1182" spc="-36">
                <a:solidFill>
                  <a:srgbClr val="000000"/>
                </a:solidFill>
                <a:latin typeface="Montserrat"/>
                <a:ea typeface="Montserrat"/>
                <a:cs typeface="Montserrat"/>
                <a:sym typeface="Montserrat"/>
              </a:rPr>
              <a:t>Suggests that the tuner is narrowing down better hyperparameter configurations.</a:t>
            </a:r>
          </a:p>
          <a:p>
            <a:pPr algn="l">
              <a:lnSpc>
                <a:spcPts val="1796"/>
              </a:lnSpc>
            </a:pPr>
            <a:r>
              <a:rPr lang="en-US" sz="1182" spc="-36">
                <a:solidFill>
                  <a:srgbClr val="000000"/>
                </a:solidFill>
                <a:latin typeface="Montserrat"/>
                <a:ea typeface="Montserrat"/>
                <a:cs typeface="Montserrat"/>
                <a:sym typeface="Montserrat"/>
              </a:rPr>
              <a:t>Final Trial (10):</a:t>
            </a:r>
          </a:p>
          <a:p>
            <a:pPr algn="l" marL="255207" indent="-127603" lvl="1">
              <a:lnSpc>
                <a:spcPts val="1796"/>
              </a:lnSpc>
              <a:buFont typeface="Arial"/>
              <a:buChar char="•"/>
            </a:pPr>
            <a:r>
              <a:rPr lang="en-US" sz="1182" spc="-36">
                <a:solidFill>
                  <a:srgbClr val="000000"/>
                </a:solidFill>
                <a:latin typeface="Montserrat"/>
                <a:ea typeface="Montserrat"/>
                <a:cs typeface="Montserrat"/>
                <a:sym typeface="Montserrat"/>
              </a:rPr>
              <a:t>The performance metric reaches 0.7, which is the highest in the trials.</a:t>
            </a:r>
          </a:p>
          <a:p>
            <a:pPr algn="l" marL="255207" indent="-127603" lvl="1">
              <a:lnSpc>
                <a:spcPts val="1796"/>
              </a:lnSpc>
              <a:buFont typeface="Arial"/>
              <a:buChar char="•"/>
            </a:pPr>
            <a:r>
              <a:rPr lang="en-US" sz="1182" spc="-36">
                <a:solidFill>
                  <a:srgbClr val="000000"/>
                </a:solidFill>
                <a:latin typeface="Montserrat"/>
                <a:ea typeface="Montserrat"/>
                <a:cs typeface="Montserrat"/>
                <a:sym typeface="Montserrat"/>
              </a:rPr>
              <a:t>Indicates that the best-performing hyperparameter combination was found during this trial.</a:t>
            </a:r>
          </a:p>
          <a:p>
            <a:pPr algn="l" marL="0" indent="0" lvl="0">
              <a:lnSpc>
                <a:spcPts val="1796"/>
              </a:lnSpc>
              <a:spcBef>
                <a:spcPct val="0"/>
              </a:spcBef>
            </a:pPr>
          </a:p>
        </p:txBody>
      </p:sp>
    </p:spTree>
  </p:cSld>
  <p:clrMapOvr>
    <a:masterClrMapping/>
  </p:clrMapOvr>
</p:sld>
</file>

<file path=ppt/slides/slide22.xml><?xml version="1.0" encoding="utf-8"?>
<p:sld xmlns:p="http://schemas.openxmlformats.org/presentationml/2006/main" xmlns:a="http://schemas.openxmlformats.org/drawingml/2006/main">
  <p:cSld>
    <p:bg>
      <p:bgPr>
        <a:solidFill>
          <a:srgbClr val="F1EEEA"/>
        </a:solidFill>
      </p:bgPr>
    </p:bg>
    <p:spTree>
      <p:nvGrpSpPr>
        <p:cNvPr id="1" name=""/>
        <p:cNvGrpSpPr/>
        <p:nvPr/>
      </p:nvGrpSpPr>
      <p:grpSpPr>
        <a:xfrm>
          <a:off x="0" y="0"/>
          <a:ext cx="0" cy="0"/>
          <a:chOff x="0" y="0"/>
          <a:chExt cx="0" cy="0"/>
        </a:xfrm>
      </p:grpSpPr>
      <p:sp>
        <p:nvSpPr>
          <p:cNvPr name="TextBox 2" id="2"/>
          <p:cNvSpPr txBox="true"/>
          <p:nvPr/>
        </p:nvSpPr>
        <p:spPr>
          <a:xfrm rot="0">
            <a:off x="3235917" y="1008724"/>
            <a:ext cx="11816165" cy="680331"/>
          </a:xfrm>
          <a:prstGeom prst="rect">
            <a:avLst/>
          </a:prstGeom>
        </p:spPr>
        <p:txBody>
          <a:bodyPr anchor="t" rtlCol="false" tIns="0" lIns="0" bIns="0" rIns="0">
            <a:spAutoFit/>
          </a:bodyPr>
          <a:lstStyle/>
          <a:p>
            <a:pPr algn="ctr" marL="0" indent="0" lvl="0">
              <a:lnSpc>
                <a:spcPts val="4966"/>
              </a:lnSpc>
              <a:spcBef>
                <a:spcPct val="0"/>
              </a:spcBef>
            </a:pPr>
            <a:r>
              <a:rPr lang="en-US" b="true" sz="5227" spc="-339">
                <a:solidFill>
                  <a:srgbClr val="171717"/>
                </a:solidFill>
                <a:latin typeface="Garet Bold"/>
                <a:ea typeface="Garet Bold"/>
                <a:cs typeface="Garet Bold"/>
                <a:sym typeface="Garet Bold"/>
              </a:rPr>
              <a:t>DNN Ensemble - Key Points</a:t>
            </a:r>
          </a:p>
        </p:txBody>
      </p:sp>
      <p:sp>
        <p:nvSpPr>
          <p:cNvPr name="TextBox 3" id="3"/>
          <p:cNvSpPr txBox="true"/>
          <p:nvPr/>
        </p:nvSpPr>
        <p:spPr>
          <a:xfrm rot="0">
            <a:off x="3088468" y="2651643"/>
            <a:ext cx="12608428" cy="5995673"/>
          </a:xfrm>
          <a:prstGeom prst="rect">
            <a:avLst/>
          </a:prstGeom>
        </p:spPr>
        <p:txBody>
          <a:bodyPr anchor="t" rtlCol="false" tIns="0" lIns="0" bIns="0" rIns="0">
            <a:spAutoFit/>
          </a:bodyPr>
          <a:lstStyle/>
          <a:p>
            <a:pPr algn="l" marL="528931" indent="-264466" lvl="1">
              <a:lnSpc>
                <a:spcPts val="3429"/>
              </a:lnSpc>
              <a:buFont typeface="Arial"/>
              <a:buChar char="•"/>
            </a:pPr>
            <a:r>
              <a:rPr lang="en-US" b="true" sz="2449">
                <a:solidFill>
                  <a:srgbClr val="171717"/>
                </a:solidFill>
                <a:latin typeface="Inter Bold"/>
                <a:ea typeface="Inter Bold"/>
                <a:cs typeface="Inter Bold"/>
                <a:sym typeface="Inter Bold"/>
              </a:rPr>
              <a:t>Ensemble Preparation :</a:t>
            </a:r>
          </a:p>
          <a:p>
            <a:pPr algn="l" marL="1057863" indent="-352621" lvl="2">
              <a:lnSpc>
                <a:spcPts val="3429"/>
              </a:lnSpc>
              <a:buFont typeface="Arial"/>
              <a:buChar char="⚬"/>
            </a:pPr>
            <a:r>
              <a:rPr lang="en-US" sz="2449">
                <a:solidFill>
                  <a:srgbClr val="171717"/>
                </a:solidFill>
                <a:latin typeface="Inter"/>
                <a:ea typeface="Inter"/>
                <a:cs typeface="Inter"/>
                <a:sym typeface="Inter"/>
              </a:rPr>
              <a:t>Top 5 models were saved from different epochs</a:t>
            </a:r>
            <a:r>
              <a:rPr lang="en-US" sz="2449">
                <a:solidFill>
                  <a:srgbClr val="171717"/>
                </a:solidFill>
                <a:latin typeface="Inter"/>
                <a:ea typeface="Inter"/>
                <a:cs typeface="Inter"/>
                <a:sym typeface="Inter"/>
              </a:rPr>
              <a:t> during DNN training. </a:t>
            </a:r>
          </a:p>
          <a:p>
            <a:pPr algn="l" marL="1057863" indent="-352621" lvl="2">
              <a:lnSpc>
                <a:spcPts val="3429"/>
              </a:lnSpc>
              <a:buFont typeface="Arial"/>
              <a:buChar char="⚬"/>
            </a:pPr>
            <a:r>
              <a:rPr lang="en-US" sz="2449">
                <a:solidFill>
                  <a:srgbClr val="171717"/>
                </a:solidFill>
                <a:latin typeface="Inter"/>
                <a:ea typeface="Inter"/>
                <a:cs typeface="Inter"/>
                <a:sym typeface="Inter"/>
              </a:rPr>
              <a:t>During training, the model passes through different "states" at each epoch. Early epochs might capture broader patterns, while later epochs may overfit to the training data. </a:t>
            </a:r>
          </a:p>
          <a:p>
            <a:pPr algn="l" marL="528931" indent="-264466" lvl="1">
              <a:lnSpc>
                <a:spcPts val="3429"/>
              </a:lnSpc>
              <a:buFont typeface="Arial"/>
              <a:buChar char="•"/>
            </a:pPr>
            <a:r>
              <a:rPr lang="en-US" b="true" sz="2449">
                <a:solidFill>
                  <a:srgbClr val="171717"/>
                </a:solidFill>
                <a:latin typeface="Inter Bold"/>
                <a:ea typeface="Inter Bold"/>
                <a:cs typeface="Inter Bold"/>
                <a:sym typeface="Inter Bold"/>
              </a:rPr>
              <a:t>Ensemble Effect:</a:t>
            </a:r>
          </a:p>
          <a:p>
            <a:pPr algn="l" marL="1057863" indent="-352621" lvl="2">
              <a:lnSpc>
                <a:spcPts val="3429"/>
              </a:lnSpc>
              <a:buFont typeface="Arial"/>
              <a:buChar char="⚬"/>
            </a:pPr>
            <a:r>
              <a:rPr lang="en-US" sz="2449">
                <a:solidFill>
                  <a:srgbClr val="171717"/>
                </a:solidFill>
                <a:latin typeface="Inter"/>
                <a:ea typeface="Inter"/>
                <a:cs typeface="Inter"/>
                <a:sym typeface="Inter"/>
              </a:rPr>
              <a:t>Ensembles generally perform better than individual models by reducing variance in predictions, reducing the risk of overfitting, and smoothing out noise.</a:t>
            </a:r>
          </a:p>
          <a:p>
            <a:pPr algn="l" marL="528931" indent="-264466" lvl="1">
              <a:lnSpc>
                <a:spcPts val="3429"/>
              </a:lnSpc>
              <a:buFont typeface="Arial"/>
              <a:buChar char="•"/>
            </a:pPr>
            <a:r>
              <a:rPr lang="en-US" b="true" sz="2449">
                <a:solidFill>
                  <a:srgbClr val="171717"/>
                </a:solidFill>
                <a:latin typeface="Inter Bold"/>
                <a:ea typeface="Inter Bold"/>
                <a:cs typeface="Inter Bold"/>
                <a:sym typeface="Inter Bold"/>
              </a:rPr>
              <a:t>Improved Generalization:</a:t>
            </a:r>
          </a:p>
          <a:p>
            <a:pPr algn="l" marL="1057863" indent="-352621" lvl="2">
              <a:lnSpc>
                <a:spcPts val="3429"/>
              </a:lnSpc>
              <a:buFont typeface="Arial"/>
              <a:buChar char="⚬"/>
            </a:pPr>
            <a:r>
              <a:rPr lang="en-US" sz="2449">
                <a:solidFill>
                  <a:srgbClr val="171717"/>
                </a:solidFill>
                <a:latin typeface="Inter"/>
                <a:ea typeface="Inter"/>
                <a:cs typeface="Inter"/>
                <a:sym typeface="Inter"/>
              </a:rPr>
              <a:t>By combining predictions from multiple saved models, the final prediction is less dependent on any single model's biases.</a:t>
            </a:r>
          </a:p>
          <a:p>
            <a:pPr algn="l">
              <a:lnSpc>
                <a:spcPts val="3429"/>
              </a:lnSpc>
            </a:pPr>
          </a:p>
          <a:p>
            <a:pPr algn="l">
              <a:lnSpc>
                <a:spcPts val="3429"/>
              </a:lnSpc>
            </a:pP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1EEEA"/>
        </a:solidFill>
      </p:bgPr>
    </p:bg>
    <p:spTree>
      <p:nvGrpSpPr>
        <p:cNvPr id="1" name=""/>
        <p:cNvGrpSpPr/>
        <p:nvPr/>
      </p:nvGrpSpPr>
      <p:grpSpPr>
        <a:xfrm>
          <a:off x="0" y="0"/>
          <a:ext cx="0" cy="0"/>
          <a:chOff x="0" y="0"/>
          <a:chExt cx="0" cy="0"/>
        </a:xfrm>
      </p:grpSpPr>
      <p:grpSp>
        <p:nvGrpSpPr>
          <p:cNvPr name="Group 2" id="2"/>
          <p:cNvGrpSpPr/>
          <p:nvPr/>
        </p:nvGrpSpPr>
        <p:grpSpPr>
          <a:xfrm rot="0">
            <a:off x="259558" y="3191207"/>
            <a:ext cx="8582146" cy="6550921"/>
            <a:chOff x="0" y="0"/>
            <a:chExt cx="2334346" cy="1781852"/>
          </a:xfrm>
        </p:grpSpPr>
        <p:sp>
          <p:nvSpPr>
            <p:cNvPr name="Freeform 3" id="3"/>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4" id="4"/>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grpSp>
        <p:nvGrpSpPr>
          <p:cNvPr name="Group 5" id="5"/>
          <p:cNvGrpSpPr/>
          <p:nvPr/>
        </p:nvGrpSpPr>
        <p:grpSpPr>
          <a:xfrm rot="0">
            <a:off x="259558" y="1206654"/>
            <a:ext cx="8582146" cy="1137043"/>
            <a:chOff x="0" y="0"/>
            <a:chExt cx="2334346" cy="309276"/>
          </a:xfrm>
        </p:grpSpPr>
        <p:sp>
          <p:nvSpPr>
            <p:cNvPr name="Freeform 6" id="6"/>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7" id="7"/>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grpSp>
        <p:nvGrpSpPr>
          <p:cNvPr name="Group 8" id="8"/>
          <p:cNvGrpSpPr/>
          <p:nvPr/>
        </p:nvGrpSpPr>
        <p:grpSpPr>
          <a:xfrm rot="0">
            <a:off x="9326954" y="3191207"/>
            <a:ext cx="8582146" cy="6550921"/>
            <a:chOff x="0" y="0"/>
            <a:chExt cx="2334346" cy="1781852"/>
          </a:xfrm>
        </p:grpSpPr>
        <p:sp>
          <p:nvSpPr>
            <p:cNvPr name="Freeform 9" id="9"/>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0" id="10"/>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grpSp>
        <p:nvGrpSpPr>
          <p:cNvPr name="Group 11" id="11"/>
          <p:cNvGrpSpPr/>
          <p:nvPr/>
        </p:nvGrpSpPr>
        <p:grpSpPr>
          <a:xfrm rot="0">
            <a:off x="9326954" y="1206654"/>
            <a:ext cx="8582146" cy="1137043"/>
            <a:chOff x="0" y="0"/>
            <a:chExt cx="2334346" cy="309276"/>
          </a:xfrm>
        </p:grpSpPr>
        <p:sp>
          <p:nvSpPr>
            <p:cNvPr name="Freeform 12" id="12"/>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3" id="13"/>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sp>
        <p:nvSpPr>
          <p:cNvPr name="Freeform 14" id="14"/>
          <p:cNvSpPr/>
          <p:nvPr/>
        </p:nvSpPr>
        <p:spPr>
          <a:xfrm flipH="false" flipV="false" rot="0">
            <a:off x="9584764" y="3384120"/>
            <a:ext cx="8017146" cy="3161581"/>
          </a:xfrm>
          <a:custGeom>
            <a:avLst/>
            <a:gdLst/>
            <a:ahLst/>
            <a:cxnLst/>
            <a:rect r="r" b="b" t="t" l="l"/>
            <a:pathLst>
              <a:path h="3161581" w="8017146">
                <a:moveTo>
                  <a:pt x="0" y="0"/>
                </a:moveTo>
                <a:lnTo>
                  <a:pt x="8017147" y="0"/>
                </a:lnTo>
                <a:lnTo>
                  <a:pt x="8017147" y="3161582"/>
                </a:lnTo>
                <a:lnTo>
                  <a:pt x="0" y="3161582"/>
                </a:lnTo>
                <a:lnTo>
                  <a:pt x="0" y="0"/>
                </a:lnTo>
                <a:close/>
              </a:path>
            </a:pathLst>
          </a:custGeom>
          <a:blipFill>
            <a:blip r:embed="rId2"/>
            <a:stretch>
              <a:fillRect l="-4089" t="-8550" r="0" b="0"/>
            </a:stretch>
          </a:blipFill>
        </p:spPr>
      </p:sp>
      <p:sp>
        <p:nvSpPr>
          <p:cNvPr name="Freeform 15" id="15"/>
          <p:cNvSpPr/>
          <p:nvPr/>
        </p:nvSpPr>
        <p:spPr>
          <a:xfrm flipH="false" flipV="false" rot="0">
            <a:off x="515900" y="3384120"/>
            <a:ext cx="8077568" cy="3161581"/>
          </a:xfrm>
          <a:custGeom>
            <a:avLst/>
            <a:gdLst/>
            <a:ahLst/>
            <a:cxnLst/>
            <a:rect r="r" b="b" t="t" l="l"/>
            <a:pathLst>
              <a:path h="3161581" w="8077568">
                <a:moveTo>
                  <a:pt x="0" y="0"/>
                </a:moveTo>
                <a:lnTo>
                  <a:pt x="8077568" y="0"/>
                </a:lnTo>
                <a:lnTo>
                  <a:pt x="8077568" y="3161582"/>
                </a:lnTo>
                <a:lnTo>
                  <a:pt x="0" y="3161582"/>
                </a:lnTo>
                <a:lnTo>
                  <a:pt x="0" y="0"/>
                </a:lnTo>
                <a:close/>
              </a:path>
            </a:pathLst>
          </a:custGeom>
          <a:blipFill>
            <a:blip r:embed="rId3"/>
            <a:stretch>
              <a:fillRect l="-12215" t="-9042" r="-3650" b="-3078"/>
            </a:stretch>
          </a:blipFill>
        </p:spPr>
      </p:sp>
      <p:sp>
        <p:nvSpPr>
          <p:cNvPr name="TextBox 16" id="16"/>
          <p:cNvSpPr txBox="true"/>
          <p:nvPr/>
        </p:nvSpPr>
        <p:spPr>
          <a:xfrm rot="0">
            <a:off x="4639923" y="18956"/>
            <a:ext cx="9410254" cy="771525"/>
          </a:xfrm>
          <a:prstGeom prst="rect">
            <a:avLst/>
          </a:prstGeom>
        </p:spPr>
        <p:txBody>
          <a:bodyPr anchor="t" rtlCol="false" tIns="0" lIns="0" bIns="0" rIns="0">
            <a:spAutoFit/>
          </a:bodyPr>
          <a:lstStyle/>
          <a:p>
            <a:pPr algn="ctr">
              <a:lnSpc>
                <a:spcPts val="6300"/>
              </a:lnSpc>
            </a:pPr>
            <a:r>
              <a:rPr lang="en-US" sz="4500" b="true">
                <a:solidFill>
                  <a:srgbClr val="171717"/>
                </a:solidFill>
                <a:latin typeface="Canva Sans Bold"/>
                <a:ea typeface="Canva Sans Bold"/>
                <a:cs typeface="Canva Sans Bold"/>
                <a:sym typeface="Canva Sans Bold"/>
              </a:rPr>
              <a:t>Ensemble - Averaging Top Models</a:t>
            </a:r>
          </a:p>
        </p:txBody>
      </p:sp>
      <p:sp>
        <p:nvSpPr>
          <p:cNvPr name="TextBox 17" id="17"/>
          <p:cNvSpPr txBox="true"/>
          <p:nvPr/>
        </p:nvSpPr>
        <p:spPr>
          <a:xfrm rot="0">
            <a:off x="9584764" y="6629173"/>
            <a:ext cx="8136038" cy="2893187"/>
          </a:xfrm>
          <a:prstGeom prst="rect">
            <a:avLst/>
          </a:prstGeom>
        </p:spPr>
        <p:txBody>
          <a:bodyPr anchor="t" rtlCol="false" tIns="0" lIns="0" bIns="0" rIns="0">
            <a:spAutoFit/>
          </a:bodyPr>
          <a:lstStyle/>
          <a:p>
            <a:pPr algn="l" marL="367031" indent="-183515" lvl="1">
              <a:lnSpc>
                <a:spcPts val="2584"/>
              </a:lnSpc>
              <a:buFont typeface="Arial"/>
              <a:buChar char="•"/>
            </a:pPr>
            <a:r>
              <a:rPr lang="en-US" sz="1700" spc="-52">
                <a:solidFill>
                  <a:srgbClr val="000000"/>
                </a:solidFill>
                <a:latin typeface="Montserrat"/>
                <a:ea typeface="Montserrat"/>
                <a:cs typeface="Montserrat"/>
                <a:sym typeface="Montserrat"/>
              </a:rPr>
              <a:t>It performs better at predicting price increases (1) than decreases (0), with an overall accuracy of 76%.</a:t>
            </a:r>
          </a:p>
          <a:p>
            <a:pPr algn="l" marL="367031" indent="-183515" lvl="1">
              <a:lnSpc>
                <a:spcPts val="2584"/>
              </a:lnSpc>
              <a:buFont typeface="Arial"/>
              <a:buChar char="•"/>
            </a:pPr>
            <a:r>
              <a:rPr lang="en-US" sz="1700" spc="-52">
                <a:solidFill>
                  <a:srgbClr val="000000"/>
                </a:solidFill>
                <a:latin typeface="Montserrat"/>
                <a:ea typeface="Montserrat"/>
                <a:cs typeface="Montserrat"/>
                <a:sym typeface="Montserrat"/>
              </a:rPr>
              <a:t>It correctly identifies 82% of actual increases (high recall), and 77% of predicted increases are accurate (precision).</a:t>
            </a:r>
          </a:p>
          <a:p>
            <a:pPr algn="l" marL="367031" indent="-183515" lvl="1">
              <a:lnSpc>
                <a:spcPts val="2584"/>
              </a:lnSpc>
              <a:buFont typeface="Arial"/>
              <a:buChar char="•"/>
            </a:pPr>
            <a:r>
              <a:rPr lang="en-US" sz="1700" spc="-52">
                <a:solidFill>
                  <a:srgbClr val="000000"/>
                </a:solidFill>
                <a:latin typeface="Montserrat"/>
                <a:ea typeface="Montserrat"/>
                <a:cs typeface="Montserrat"/>
                <a:sym typeface="Montserrat"/>
              </a:rPr>
              <a:t>For decreases, it identifies 69% correctly but with slightly lower precision (74%).</a:t>
            </a:r>
          </a:p>
          <a:p>
            <a:pPr algn="l">
              <a:lnSpc>
                <a:spcPts val="2584"/>
              </a:lnSpc>
            </a:pPr>
            <a:r>
              <a:rPr lang="en-US" sz="1700" spc="-52">
                <a:solidFill>
                  <a:srgbClr val="000000"/>
                </a:solidFill>
                <a:latin typeface="Montserrat"/>
                <a:ea typeface="Montserrat"/>
                <a:cs typeface="Montserrat"/>
                <a:sym typeface="Montserrat"/>
              </a:rPr>
              <a:t>This suggests the model is more reliable for predicting index rises, but enhancing its ability to detect decreases could improve its balance and utility for decision-making strategies.</a:t>
            </a:r>
          </a:p>
        </p:txBody>
      </p:sp>
      <p:sp>
        <p:nvSpPr>
          <p:cNvPr name="TextBox 18" id="18"/>
          <p:cNvSpPr txBox="true"/>
          <p:nvPr/>
        </p:nvSpPr>
        <p:spPr>
          <a:xfrm rot="0">
            <a:off x="960459" y="1334548"/>
            <a:ext cx="7180346"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IXIC</a:t>
            </a:r>
          </a:p>
        </p:txBody>
      </p:sp>
      <p:sp>
        <p:nvSpPr>
          <p:cNvPr name="TextBox 19" id="19"/>
          <p:cNvSpPr txBox="true"/>
          <p:nvPr/>
        </p:nvSpPr>
        <p:spPr>
          <a:xfrm rot="0">
            <a:off x="10269628" y="1334548"/>
            <a:ext cx="6989672"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NYA</a:t>
            </a:r>
          </a:p>
        </p:txBody>
      </p:sp>
      <p:sp>
        <p:nvSpPr>
          <p:cNvPr name="TextBox 20" id="20"/>
          <p:cNvSpPr txBox="true"/>
          <p:nvPr/>
        </p:nvSpPr>
        <p:spPr>
          <a:xfrm rot="0">
            <a:off x="515900" y="6629173"/>
            <a:ext cx="8002212" cy="2893187"/>
          </a:xfrm>
          <a:prstGeom prst="rect">
            <a:avLst/>
          </a:prstGeom>
        </p:spPr>
        <p:txBody>
          <a:bodyPr anchor="t" rtlCol="false" tIns="0" lIns="0" bIns="0" rIns="0">
            <a:spAutoFit/>
          </a:bodyPr>
          <a:lstStyle/>
          <a:p>
            <a:pPr algn="l" marL="367031" indent="-183515" lvl="1">
              <a:lnSpc>
                <a:spcPts val="2584"/>
              </a:lnSpc>
              <a:buFont typeface="Arial"/>
              <a:buChar char="•"/>
            </a:pPr>
            <a:r>
              <a:rPr lang="en-US" sz="1700" spc="-52">
                <a:solidFill>
                  <a:srgbClr val="000000"/>
                </a:solidFill>
                <a:latin typeface="Montserrat"/>
                <a:ea typeface="Montserrat"/>
                <a:cs typeface="Montserrat"/>
                <a:sym typeface="Montserrat"/>
              </a:rPr>
              <a:t>It performs better at predicting price increases (1) than decreases (0), with an overall accuracy of 75%.</a:t>
            </a:r>
          </a:p>
          <a:p>
            <a:pPr algn="l" marL="367031" indent="-183515" lvl="1">
              <a:lnSpc>
                <a:spcPts val="2584"/>
              </a:lnSpc>
              <a:buFont typeface="Arial"/>
              <a:buChar char="•"/>
            </a:pPr>
            <a:r>
              <a:rPr lang="en-US" sz="1700" spc="-52">
                <a:solidFill>
                  <a:srgbClr val="000000"/>
                </a:solidFill>
                <a:latin typeface="Montserrat"/>
                <a:ea typeface="Montserrat"/>
                <a:cs typeface="Montserrat"/>
                <a:sym typeface="Montserrat"/>
              </a:rPr>
              <a:t>It correctly identifies 84% of actual increases (high recall), and 75% of predicted increases are accurate (precision).</a:t>
            </a:r>
          </a:p>
          <a:p>
            <a:pPr algn="l" marL="367031" indent="-183515" lvl="1">
              <a:lnSpc>
                <a:spcPts val="2584"/>
              </a:lnSpc>
              <a:buFont typeface="Arial"/>
              <a:buChar char="•"/>
            </a:pPr>
            <a:r>
              <a:rPr lang="en-US" sz="1700" spc="-52">
                <a:solidFill>
                  <a:srgbClr val="000000"/>
                </a:solidFill>
                <a:latin typeface="Montserrat"/>
                <a:ea typeface="Montserrat"/>
                <a:cs typeface="Montserrat"/>
                <a:sym typeface="Montserrat"/>
              </a:rPr>
              <a:t>For decreases, it identifies 62% correctly but with slightly lower precision (73%).</a:t>
            </a:r>
          </a:p>
          <a:p>
            <a:pPr algn="l">
              <a:lnSpc>
                <a:spcPts val="2584"/>
              </a:lnSpc>
            </a:pPr>
            <a:r>
              <a:rPr lang="en-US" sz="1700" spc="-52">
                <a:solidFill>
                  <a:srgbClr val="000000"/>
                </a:solidFill>
                <a:latin typeface="Montserrat"/>
                <a:ea typeface="Montserrat"/>
                <a:cs typeface="Montserrat"/>
                <a:sym typeface="Montserrat"/>
              </a:rPr>
              <a:t>This suggests the model is more reliable for predicting index rises, but improving its ability to detect decreases could enhance its balance and overall utility for decision-making.</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1EEEA"/>
        </a:solidFill>
      </p:bgPr>
    </p:bg>
    <p:spTree>
      <p:nvGrpSpPr>
        <p:cNvPr id="1" name=""/>
        <p:cNvGrpSpPr/>
        <p:nvPr/>
      </p:nvGrpSpPr>
      <p:grpSpPr>
        <a:xfrm>
          <a:off x="0" y="0"/>
          <a:ext cx="0" cy="0"/>
          <a:chOff x="0" y="0"/>
          <a:chExt cx="0" cy="0"/>
        </a:xfrm>
      </p:grpSpPr>
      <p:grpSp>
        <p:nvGrpSpPr>
          <p:cNvPr name="Group 2" id="2"/>
          <p:cNvGrpSpPr/>
          <p:nvPr/>
        </p:nvGrpSpPr>
        <p:grpSpPr>
          <a:xfrm rot="0">
            <a:off x="259558" y="3191207"/>
            <a:ext cx="8582146" cy="6550921"/>
            <a:chOff x="0" y="0"/>
            <a:chExt cx="2334346" cy="1781852"/>
          </a:xfrm>
        </p:grpSpPr>
        <p:sp>
          <p:nvSpPr>
            <p:cNvPr name="Freeform 3" id="3"/>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4" id="4"/>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grpSp>
        <p:nvGrpSpPr>
          <p:cNvPr name="Group 5" id="5"/>
          <p:cNvGrpSpPr/>
          <p:nvPr/>
        </p:nvGrpSpPr>
        <p:grpSpPr>
          <a:xfrm rot="0">
            <a:off x="259558" y="1206654"/>
            <a:ext cx="8582146" cy="1137043"/>
            <a:chOff x="0" y="0"/>
            <a:chExt cx="2334346" cy="309276"/>
          </a:xfrm>
        </p:grpSpPr>
        <p:sp>
          <p:nvSpPr>
            <p:cNvPr name="Freeform 6" id="6"/>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BCAEFD"/>
            </a:solidFill>
            <a:ln w="19050" cap="rnd">
              <a:solidFill>
                <a:srgbClr val="3A3937"/>
              </a:solidFill>
              <a:prstDash val="solid"/>
              <a:round/>
            </a:ln>
          </p:spPr>
        </p:sp>
        <p:sp>
          <p:nvSpPr>
            <p:cNvPr name="TextBox 7" id="7"/>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grpSp>
        <p:nvGrpSpPr>
          <p:cNvPr name="Group 8" id="8"/>
          <p:cNvGrpSpPr/>
          <p:nvPr/>
        </p:nvGrpSpPr>
        <p:grpSpPr>
          <a:xfrm rot="0">
            <a:off x="9326954" y="3191207"/>
            <a:ext cx="8582146" cy="6550921"/>
            <a:chOff x="0" y="0"/>
            <a:chExt cx="2334346" cy="1781852"/>
          </a:xfrm>
        </p:grpSpPr>
        <p:sp>
          <p:nvSpPr>
            <p:cNvPr name="Freeform 9" id="9"/>
            <p:cNvSpPr/>
            <p:nvPr/>
          </p:nvSpPr>
          <p:spPr>
            <a:xfrm flipH="false" flipV="false" rot="0">
              <a:off x="0" y="0"/>
              <a:ext cx="2334346" cy="1781852"/>
            </a:xfrm>
            <a:custGeom>
              <a:avLst/>
              <a:gdLst/>
              <a:ahLst/>
              <a:cxnLst/>
              <a:rect r="r" b="b" t="t" l="l"/>
              <a:pathLst>
                <a:path h="1781852" w="2334346">
                  <a:moveTo>
                    <a:pt x="21650" y="0"/>
                  </a:moveTo>
                  <a:lnTo>
                    <a:pt x="2312696" y="0"/>
                  </a:lnTo>
                  <a:cubicBezTo>
                    <a:pt x="2324653" y="0"/>
                    <a:pt x="2334346" y="9693"/>
                    <a:pt x="2334346" y="21650"/>
                  </a:cubicBezTo>
                  <a:lnTo>
                    <a:pt x="2334346" y="1760202"/>
                  </a:lnTo>
                  <a:cubicBezTo>
                    <a:pt x="2334346" y="1772159"/>
                    <a:pt x="2324653" y="1781852"/>
                    <a:pt x="2312696" y="1781852"/>
                  </a:cubicBezTo>
                  <a:lnTo>
                    <a:pt x="21650" y="1781852"/>
                  </a:lnTo>
                  <a:cubicBezTo>
                    <a:pt x="9693" y="1781852"/>
                    <a:pt x="0" y="1772159"/>
                    <a:pt x="0" y="1760202"/>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0" id="10"/>
            <p:cNvSpPr txBox="true"/>
            <p:nvPr/>
          </p:nvSpPr>
          <p:spPr>
            <a:xfrm>
              <a:off x="0" y="9525"/>
              <a:ext cx="2334346" cy="1772327"/>
            </a:xfrm>
            <a:prstGeom prst="rect">
              <a:avLst/>
            </a:prstGeom>
          </p:spPr>
          <p:txBody>
            <a:bodyPr anchor="ctr" rtlCol="false" tIns="54661" lIns="54661" bIns="54661" rIns="54661"/>
            <a:lstStyle/>
            <a:p>
              <a:pPr algn="ctr">
                <a:lnSpc>
                  <a:spcPts val="2879"/>
                </a:lnSpc>
              </a:pPr>
            </a:p>
          </p:txBody>
        </p:sp>
      </p:grpSp>
      <p:grpSp>
        <p:nvGrpSpPr>
          <p:cNvPr name="Group 11" id="11"/>
          <p:cNvGrpSpPr/>
          <p:nvPr/>
        </p:nvGrpSpPr>
        <p:grpSpPr>
          <a:xfrm rot="0">
            <a:off x="9326954" y="1206654"/>
            <a:ext cx="8582146" cy="1137043"/>
            <a:chOff x="0" y="0"/>
            <a:chExt cx="2334346" cy="309276"/>
          </a:xfrm>
        </p:grpSpPr>
        <p:sp>
          <p:nvSpPr>
            <p:cNvPr name="Freeform 12" id="12"/>
            <p:cNvSpPr/>
            <p:nvPr/>
          </p:nvSpPr>
          <p:spPr>
            <a:xfrm flipH="false" flipV="false" rot="0">
              <a:off x="0" y="0"/>
              <a:ext cx="2334346" cy="309276"/>
            </a:xfrm>
            <a:custGeom>
              <a:avLst/>
              <a:gdLst/>
              <a:ahLst/>
              <a:cxnLst/>
              <a:rect r="r" b="b" t="t" l="l"/>
              <a:pathLst>
                <a:path h="309276" w="2334346">
                  <a:moveTo>
                    <a:pt x="21650" y="0"/>
                  </a:moveTo>
                  <a:lnTo>
                    <a:pt x="2312696" y="0"/>
                  </a:lnTo>
                  <a:cubicBezTo>
                    <a:pt x="2324653" y="0"/>
                    <a:pt x="2334346" y="9693"/>
                    <a:pt x="2334346" y="21650"/>
                  </a:cubicBezTo>
                  <a:lnTo>
                    <a:pt x="2334346" y="287626"/>
                  </a:lnTo>
                  <a:cubicBezTo>
                    <a:pt x="2334346" y="299583"/>
                    <a:pt x="2324653" y="309276"/>
                    <a:pt x="2312696" y="309276"/>
                  </a:cubicBezTo>
                  <a:lnTo>
                    <a:pt x="21650" y="309276"/>
                  </a:lnTo>
                  <a:cubicBezTo>
                    <a:pt x="9693" y="309276"/>
                    <a:pt x="0" y="299583"/>
                    <a:pt x="0" y="287626"/>
                  </a:cubicBezTo>
                  <a:lnTo>
                    <a:pt x="0" y="21650"/>
                  </a:lnTo>
                  <a:cubicBezTo>
                    <a:pt x="0" y="9693"/>
                    <a:pt x="9693" y="0"/>
                    <a:pt x="21650" y="0"/>
                  </a:cubicBezTo>
                  <a:close/>
                </a:path>
              </a:pathLst>
            </a:custGeom>
            <a:solidFill>
              <a:srgbClr val="DBAADF"/>
            </a:solidFill>
            <a:ln w="19050" cap="rnd">
              <a:solidFill>
                <a:srgbClr val="3A3937"/>
              </a:solidFill>
              <a:prstDash val="solid"/>
              <a:round/>
            </a:ln>
          </p:spPr>
        </p:sp>
        <p:sp>
          <p:nvSpPr>
            <p:cNvPr name="TextBox 13" id="13"/>
            <p:cNvSpPr txBox="true"/>
            <p:nvPr/>
          </p:nvSpPr>
          <p:spPr>
            <a:xfrm>
              <a:off x="0" y="9525"/>
              <a:ext cx="2334346" cy="299751"/>
            </a:xfrm>
            <a:prstGeom prst="rect">
              <a:avLst/>
            </a:prstGeom>
          </p:spPr>
          <p:txBody>
            <a:bodyPr anchor="ctr" rtlCol="false" tIns="54661" lIns="54661" bIns="54661" rIns="54661"/>
            <a:lstStyle/>
            <a:p>
              <a:pPr algn="ctr">
                <a:lnSpc>
                  <a:spcPts val="2879"/>
                </a:lnSpc>
              </a:pPr>
            </a:p>
          </p:txBody>
        </p:sp>
      </p:grpSp>
      <p:sp>
        <p:nvSpPr>
          <p:cNvPr name="Freeform 14" id="14"/>
          <p:cNvSpPr/>
          <p:nvPr/>
        </p:nvSpPr>
        <p:spPr>
          <a:xfrm flipH="false" flipV="false" rot="0">
            <a:off x="9604316" y="3327059"/>
            <a:ext cx="7923787" cy="3190762"/>
          </a:xfrm>
          <a:custGeom>
            <a:avLst/>
            <a:gdLst/>
            <a:ahLst/>
            <a:cxnLst/>
            <a:rect r="r" b="b" t="t" l="l"/>
            <a:pathLst>
              <a:path h="3190762" w="7923787">
                <a:moveTo>
                  <a:pt x="0" y="0"/>
                </a:moveTo>
                <a:lnTo>
                  <a:pt x="7923788" y="0"/>
                </a:lnTo>
                <a:lnTo>
                  <a:pt x="7923788" y="3190762"/>
                </a:lnTo>
                <a:lnTo>
                  <a:pt x="0" y="3190762"/>
                </a:lnTo>
                <a:lnTo>
                  <a:pt x="0" y="0"/>
                </a:lnTo>
                <a:close/>
              </a:path>
            </a:pathLst>
          </a:custGeom>
          <a:blipFill>
            <a:blip r:embed="rId2"/>
            <a:stretch>
              <a:fillRect l="-3877" t="-553" r="0" b="-10370"/>
            </a:stretch>
          </a:blipFill>
        </p:spPr>
      </p:sp>
      <p:sp>
        <p:nvSpPr>
          <p:cNvPr name="Freeform 15" id="15"/>
          <p:cNvSpPr/>
          <p:nvPr/>
        </p:nvSpPr>
        <p:spPr>
          <a:xfrm flipH="false" flipV="false" rot="0">
            <a:off x="549307" y="3327059"/>
            <a:ext cx="8002650" cy="3224307"/>
          </a:xfrm>
          <a:custGeom>
            <a:avLst/>
            <a:gdLst/>
            <a:ahLst/>
            <a:cxnLst/>
            <a:rect r="r" b="b" t="t" l="l"/>
            <a:pathLst>
              <a:path h="3224307" w="8002650">
                <a:moveTo>
                  <a:pt x="0" y="0"/>
                </a:moveTo>
                <a:lnTo>
                  <a:pt x="8002650" y="0"/>
                </a:lnTo>
                <a:lnTo>
                  <a:pt x="8002650" y="3224307"/>
                </a:lnTo>
                <a:lnTo>
                  <a:pt x="0" y="3224307"/>
                </a:lnTo>
                <a:lnTo>
                  <a:pt x="0" y="0"/>
                </a:lnTo>
                <a:close/>
              </a:path>
            </a:pathLst>
          </a:custGeom>
          <a:blipFill>
            <a:blip r:embed="rId3"/>
            <a:stretch>
              <a:fillRect l="-5641" t="0" r="-1666" b="-12526"/>
            </a:stretch>
          </a:blipFill>
        </p:spPr>
      </p:sp>
      <p:sp>
        <p:nvSpPr>
          <p:cNvPr name="TextBox 16" id="16"/>
          <p:cNvSpPr txBox="true"/>
          <p:nvPr/>
        </p:nvSpPr>
        <p:spPr>
          <a:xfrm rot="0">
            <a:off x="2781283" y="18956"/>
            <a:ext cx="13127534" cy="771525"/>
          </a:xfrm>
          <a:prstGeom prst="rect">
            <a:avLst/>
          </a:prstGeom>
        </p:spPr>
        <p:txBody>
          <a:bodyPr anchor="t" rtlCol="false" tIns="0" lIns="0" bIns="0" rIns="0">
            <a:spAutoFit/>
          </a:bodyPr>
          <a:lstStyle/>
          <a:p>
            <a:pPr algn="ctr">
              <a:lnSpc>
                <a:spcPts val="6300"/>
              </a:lnSpc>
            </a:pPr>
            <a:r>
              <a:rPr lang="en-US" sz="4500" b="true">
                <a:solidFill>
                  <a:srgbClr val="171717"/>
                </a:solidFill>
                <a:latin typeface="Canva Sans Bold"/>
                <a:ea typeface="Canva Sans Bold"/>
                <a:cs typeface="Canva Sans Bold"/>
                <a:sym typeface="Canva Sans Bold"/>
              </a:rPr>
              <a:t>Ensemble - Support Vector Classification (SVC)</a:t>
            </a:r>
          </a:p>
        </p:txBody>
      </p:sp>
      <p:sp>
        <p:nvSpPr>
          <p:cNvPr name="TextBox 17" id="17"/>
          <p:cNvSpPr txBox="true"/>
          <p:nvPr/>
        </p:nvSpPr>
        <p:spPr>
          <a:xfrm rot="0">
            <a:off x="9524997" y="6696023"/>
            <a:ext cx="8249702" cy="2885229"/>
          </a:xfrm>
          <a:prstGeom prst="rect">
            <a:avLst/>
          </a:prstGeom>
        </p:spPr>
        <p:txBody>
          <a:bodyPr anchor="t" rtlCol="false" tIns="0" lIns="0" bIns="0" rIns="0">
            <a:spAutoFit/>
          </a:bodyPr>
          <a:lstStyle/>
          <a:p>
            <a:pPr algn="l" marL="366358" indent="-183179" lvl="1">
              <a:lnSpc>
                <a:spcPts val="2579"/>
              </a:lnSpc>
              <a:buFont typeface="Arial"/>
              <a:buChar char="•"/>
            </a:pPr>
            <a:r>
              <a:rPr lang="en-US" sz="1696" spc="-52">
                <a:solidFill>
                  <a:srgbClr val="000000"/>
                </a:solidFill>
                <a:latin typeface="Montserrat"/>
                <a:ea typeface="Montserrat"/>
                <a:cs typeface="Montserrat"/>
                <a:sym typeface="Montserrat"/>
              </a:rPr>
              <a:t>It performs better at predicting price increases (1) than decreases (0), with an overall accuracy of 75.8%.</a:t>
            </a:r>
          </a:p>
          <a:p>
            <a:pPr algn="l" marL="366358" indent="-183179" lvl="1">
              <a:lnSpc>
                <a:spcPts val="2579"/>
              </a:lnSpc>
              <a:buFont typeface="Arial"/>
              <a:buChar char="•"/>
            </a:pPr>
            <a:r>
              <a:rPr lang="en-US" sz="1696" spc="-52">
                <a:solidFill>
                  <a:srgbClr val="000000"/>
                </a:solidFill>
                <a:latin typeface="Montserrat"/>
                <a:ea typeface="Montserrat"/>
                <a:cs typeface="Montserrat"/>
                <a:sym typeface="Montserrat"/>
              </a:rPr>
              <a:t>It correctly identifies 78% of actual increases (high recall), and 79% of predicted increases are accurate (precision).</a:t>
            </a:r>
          </a:p>
          <a:p>
            <a:pPr algn="l" marL="366358" indent="-183179" lvl="1">
              <a:lnSpc>
                <a:spcPts val="2579"/>
              </a:lnSpc>
              <a:buFont typeface="Arial"/>
              <a:buChar char="•"/>
            </a:pPr>
            <a:r>
              <a:rPr lang="en-US" sz="1696" spc="-52">
                <a:solidFill>
                  <a:srgbClr val="000000"/>
                </a:solidFill>
                <a:latin typeface="Montserrat"/>
                <a:ea typeface="Montserrat"/>
                <a:cs typeface="Montserrat"/>
                <a:sym typeface="Montserrat"/>
              </a:rPr>
              <a:t>For decreases, it identifies 72% correctly, with an equivalent precision of 72%.</a:t>
            </a:r>
          </a:p>
          <a:p>
            <a:pPr algn="l">
              <a:lnSpc>
                <a:spcPts val="2579"/>
              </a:lnSpc>
            </a:pPr>
            <a:r>
              <a:rPr lang="en-US" sz="1696" spc="-52">
                <a:solidFill>
                  <a:srgbClr val="000000"/>
                </a:solidFill>
                <a:latin typeface="Montserrat"/>
                <a:ea typeface="Montserrat"/>
                <a:cs typeface="Montserrat"/>
                <a:sym typeface="Montserrat"/>
              </a:rPr>
              <a:t>This suggests the ensemble SVC model achieves a balanced performance between detecting increases and decreases, but improving its precision and recall for decreases could further enhance its utility.</a:t>
            </a:r>
          </a:p>
          <a:p>
            <a:pPr algn="l">
              <a:lnSpc>
                <a:spcPts val="2579"/>
              </a:lnSpc>
            </a:pPr>
          </a:p>
        </p:txBody>
      </p:sp>
      <p:sp>
        <p:nvSpPr>
          <p:cNvPr name="TextBox 18" id="18"/>
          <p:cNvSpPr txBox="true"/>
          <p:nvPr/>
        </p:nvSpPr>
        <p:spPr>
          <a:xfrm rot="0">
            <a:off x="960459" y="1334548"/>
            <a:ext cx="7180346"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IXIC</a:t>
            </a:r>
          </a:p>
        </p:txBody>
      </p:sp>
      <p:sp>
        <p:nvSpPr>
          <p:cNvPr name="TextBox 19" id="19"/>
          <p:cNvSpPr txBox="true"/>
          <p:nvPr/>
        </p:nvSpPr>
        <p:spPr>
          <a:xfrm rot="0">
            <a:off x="10269628" y="1334548"/>
            <a:ext cx="6989672" cy="814580"/>
          </a:xfrm>
          <a:prstGeom prst="rect">
            <a:avLst/>
          </a:prstGeom>
        </p:spPr>
        <p:txBody>
          <a:bodyPr anchor="t" rtlCol="false" tIns="0" lIns="0" bIns="0" rIns="0">
            <a:spAutoFit/>
          </a:bodyPr>
          <a:lstStyle/>
          <a:p>
            <a:pPr algn="ctr" marL="0" indent="0" lvl="0">
              <a:lnSpc>
                <a:spcPts val="5296"/>
              </a:lnSpc>
              <a:spcBef>
                <a:spcPct val="0"/>
              </a:spcBef>
            </a:pPr>
            <a:r>
              <a:rPr lang="en-US" b="true" sz="4949">
                <a:solidFill>
                  <a:srgbClr val="000000"/>
                </a:solidFill>
                <a:latin typeface="Agrandir Medium"/>
                <a:ea typeface="Agrandir Medium"/>
                <a:cs typeface="Agrandir Medium"/>
                <a:sym typeface="Agrandir Medium"/>
              </a:rPr>
              <a:t>NYA</a:t>
            </a:r>
          </a:p>
        </p:txBody>
      </p:sp>
      <p:sp>
        <p:nvSpPr>
          <p:cNvPr name="TextBox 20" id="20"/>
          <p:cNvSpPr txBox="true"/>
          <p:nvPr/>
        </p:nvSpPr>
        <p:spPr>
          <a:xfrm rot="0">
            <a:off x="549307" y="6696023"/>
            <a:ext cx="8119229" cy="2893187"/>
          </a:xfrm>
          <a:prstGeom prst="rect">
            <a:avLst/>
          </a:prstGeom>
        </p:spPr>
        <p:txBody>
          <a:bodyPr anchor="t" rtlCol="false" tIns="0" lIns="0" bIns="0" rIns="0">
            <a:spAutoFit/>
          </a:bodyPr>
          <a:lstStyle/>
          <a:p>
            <a:pPr algn="l" marL="367031" indent="-183515" lvl="1">
              <a:lnSpc>
                <a:spcPts val="2584"/>
              </a:lnSpc>
              <a:buFont typeface="Arial"/>
              <a:buChar char="•"/>
            </a:pPr>
            <a:r>
              <a:rPr lang="en-US" sz="1700" spc="-52">
                <a:solidFill>
                  <a:srgbClr val="000000"/>
                </a:solidFill>
                <a:latin typeface="Montserrat"/>
                <a:ea typeface="Montserrat"/>
                <a:cs typeface="Montserrat"/>
                <a:sym typeface="Montserrat"/>
              </a:rPr>
              <a:t>It performs better at predicting price increases (1) than decreases (0), with an overall accuracy of 73.7%.</a:t>
            </a:r>
          </a:p>
          <a:p>
            <a:pPr algn="l" marL="367031" indent="-183515" lvl="1">
              <a:lnSpc>
                <a:spcPts val="2584"/>
              </a:lnSpc>
              <a:buFont typeface="Arial"/>
              <a:buChar char="•"/>
            </a:pPr>
            <a:r>
              <a:rPr lang="en-US" sz="1700" spc="-52">
                <a:solidFill>
                  <a:srgbClr val="000000"/>
                </a:solidFill>
                <a:latin typeface="Montserrat"/>
                <a:ea typeface="Montserrat"/>
                <a:cs typeface="Montserrat"/>
                <a:sym typeface="Montserrat"/>
              </a:rPr>
              <a:t>It correctly identifies 80% of actual increases (high recall), and 76% of predicted increases are accurate (precision).</a:t>
            </a:r>
          </a:p>
          <a:p>
            <a:pPr algn="l" marL="367031" indent="-183515" lvl="1">
              <a:lnSpc>
                <a:spcPts val="2584"/>
              </a:lnSpc>
              <a:buFont typeface="Arial"/>
              <a:buChar char="•"/>
            </a:pPr>
            <a:r>
              <a:rPr lang="en-US" sz="1700" spc="-52">
                <a:solidFill>
                  <a:srgbClr val="000000"/>
                </a:solidFill>
                <a:latin typeface="Montserrat"/>
                <a:ea typeface="Montserrat"/>
                <a:cs typeface="Montserrat"/>
                <a:sym typeface="Montserrat"/>
              </a:rPr>
              <a:t>For decreases, it identifies 64% correctly, with a precision of 71%.</a:t>
            </a:r>
          </a:p>
          <a:p>
            <a:pPr algn="l">
              <a:lnSpc>
                <a:spcPts val="2584"/>
              </a:lnSpc>
            </a:pPr>
            <a:r>
              <a:rPr lang="en-US" sz="1700" spc="-52">
                <a:solidFill>
                  <a:srgbClr val="000000"/>
                </a:solidFill>
                <a:latin typeface="Montserrat"/>
                <a:ea typeface="Montserrat"/>
                <a:cs typeface="Montserrat"/>
                <a:sym typeface="Montserrat"/>
              </a:rPr>
              <a:t>This indicates that the ensemble SVC model is more reliable at predicting increases, but its performance on decreases is comparatively weaker, suggesting room for improvement in balancing class predictions.</a:t>
            </a:r>
          </a:p>
          <a:p>
            <a:pPr algn="l">
              <a:lnSpc>
                <a:spcPts val="2584"/>
              </a:lnSpc>
            </a:pPr>
          </a:p>
        </p:txBody>
      </p:sp>
    </p:spTree>
  </p:cSld>
  <p:clrMapOvr>
    <a:masterClrMapping/>
  </p:clrMapOvr>
</p:sld>
</file>

<file path=ppt/slides/slide25.xml><?xml version="1.0" encoding="utf-8"?>
<p:sld xmlns:p="http://schemas.openxmlformats.org/presentationml/2006/main" xmlns:a="http://schemas.openxmlformats.org/drawingml/2006/main">
  <p:cSld>
    <p:bg>
      <p:bgPr>
        <a:solidFill>
          <a:srgbClr val="F1EEEA"/>
        </a:solidFill>
      </p:bgPr>
    </p:bg>
    <p:spTree>
      <p:nvGrpSpPr>
        <p:cNvPr id="1" name=""/>
        <p:cNvGrpSpPr/>
        <p:nvPr/>
      </p:nvGrpSpPr>
      <p:grpSpPr>
        <a:xfrm>
          <a:off x="0" y="0"/>
          <a:ext cx="0" cy="0"/>
          <a:chOff x="0" y="0"/>
          <a:chExt cx="0" cy="0"/>
        </a:xfrm>
      </p:grpSpPr>
      <p:sp>
        <p:nvSpPr>
          <p:cNvPr name="TextBox 2" id="2"/>
          <p:cNvSpPr txBox="true"/>
          <p:nvPr/>
        </p:nvSpPr>
        <p:spPr>
          <a:xfrm rot="0">
            <a:off x="1534965" y="2910165"/>
            <a:ext cx="16014728" cy="4726308"/>
          </a:xfrm>
          <a:prstGeom prst="rect">
            <a:avLst/>
          </a:prstGeom>
        </p:spPr>
        <p:txBody>
          <a:bodyPr anchor="t" rtlCol="false" tIns="0" lIns="0" bIns="0" rIns="0">
            <a:spAutoFit/>
          </a:bodyPr>
          <a:lstStyle/>
          <a:p>
            <a:pPr algn="l">
              <a:lnSpc>
                <a:spcPts val="4969"/>
              </a:lnSpc>
              <a:spcBef>
                <a:spcPct val="0"/>
              </a:spcBef>
            </a:pPr>
          </a:p>
          <a:p>
            <a:pPr algn="l">
              <a:lnSpc>
                <a:spcPts val="4829"/>
              </a:lnSpc>
              <a:spcBef>
                <a:spcPct val="0"/>
              </a:spcBef>
            </a:pPr>
            <a:r>
              <a:rPr lang="en-US" b="true" sz="3449" strike="noStrike" u="none">
                <a:solidFill>
                  <a:srgbClr val="171717"/>
                </a:solidFill>
                <a:latin typeface="Inter Bold"/>
                <a:ea typeface="Inter Bold"/>
                <a:cs typeface="Inter Bold"/>
                <a:sym typeface="Inter Bold"/>
              </a:rPr>
              <a:t>Evidence: </a:t>
            </a:r>
            <a:r>
              <a:rPr lang="en-US" sz="3449" strike="noStrike" u="none">
                <a:solidFill>
                  <a:srgbClr val="171717"/>
                </a:solidFill>
                <a:latin typeface="Inter"/>
                <a:ea typeface="Inter"/>
                <a:cs typeface="Inter"/>
                <a:sym typeface="Inter"/>
              </a:rPr>
              <a:t> Improved balance between precision and recall for price decreases(0), especially for NYA.</a:t>
            </a:r>
          </a:p>
          <a:p>
            <a:pPr algn="l">
              <a:lnSpc>
                <a:spcPts val="4829"/>
              </a:lnSpc>
              <a:spcBef>
                <a:spcPct val="0"/>
              </a:spcBef>
            </a:pPr>
          </a:p>
          <a:p>
            <a:pPr algn="l">
              <a:lnSpc>
                <a:spcPts val="4829"/>
              </a:lnSpc>
            </a:pPr>
            <a:r>
              <a:rPr lang="en-US" b="true" sz="3449" strike="noStrike" u="none">
                <a:solidFill>
                  <a:srgbClr val="171717"/>
                </a:solidFill>
                <a:latin typeface="Inter Bold"/>
                <a:ea typeface="Inter Bold"/>
                <a:cs typeface="Inter Bold"/>
                <a:sym typeface="Inter Bold"/>
              </a:rPr>
              <a:t>Reasoning: </a:t>
            </a:r>
            <a:r>
              <a:rPr lang="en-US" sz="3449" strike="noStrike" u="none">
                <a:solidFill>
                  <a:srgbClr val="171717"/>
                </a:solidFill>
                <a:latin typeface="Inter"/>
                <a:ea typeface="Inter"/>
                <a:cs typeface="Inter"/>
                <a:sym typeface="Inter"/>
              </a:rPr>
              <a:t>Stacking </a:t>
            </a:r>
            <a:r>
              <a:rPr lang="en-US" sz="3449" strike="noStrike" u="none">
                <a:solidFill>
                  <a:srgbClr val="171717"/>
                </a:solidFill>
                <a:latin typeface="Inter"/>
                <a:ea typeface="Inter"/>
                <a:cs typeface="Inter"/>
                <a:sym typeface="Inter"/>
              </a:rPr>
              <a:t>leverages the strengths of a meta-model (SVC) to learn patterns and relationships in the predictions from multiple models. </a:t>
            </a:r>
          </a:p>
          <a:p>
            <a:pPr algn="l">
              <a:lnSpc>
                <a:spcPts val="4269"/>
              </a:lnSpc>
              <a:spcBef>
                <a:spcPct val="0"/>
              </a:spcBef>
            </a:pPr>
          </a:p>
          <a:p>
            <a:pPr algn="l" marL="1316936" indent="-438979" lvl="2">
              <a:lnSpc>
                <a:spcPts val="4269"/>
              </a:lnSpc>
              <a:spcBef>
                <a:spcPct val="0"/>
              </a:spcBef>
              <a:buFont typeface="Arial"/>
              <a:buChar char="⚬"/>
            </a:pPr>
          </a:p>
        </p:txBody>
      </p:sp>
      <p:sp>
        <p:nvSpPr>
          <p:cNvPr name="TextBox 3" id="3"/>
          <p:cNvSpPr txBox="true"/>
          <p:nvPr/>
        </p:nvSpPr>
        <p:spPr>
          <a:xfrm rot="0">
            <a:off x="1244572" y="1698163"/>
            <a:ext cx="16014728" cy="605158"/>
          </a:xfrm>
          <a:prstGeom prst="rect">
            <a:avLst/>
          </a:prstGeom>
        </p:spPr>
        <p:txBody>
          <a:bodyPr anchor="t" rtlCol="false" tIns="0" lIns="0" bIns="0" rIns="0">
            <a:spAutoFit/>
          </a:bodyPr>
          <a:lstStyle/>
          <a:p>
            <a:pPr algn="l">
              <a:lnSpc>
                <a:spcPts val="4969"/>
              </a:lnSpc>
              <a:spcBef>
                <a:spcPct val="0"/>
              </a:spcBef>
            </a:pPr>
            <a:r>
              <a:rPr lang="en-US" b="true" sz="3549" strike="noStrike" u="none">
                <a:solidFill>
                  <a:srgbClr val="171717"/>
                </a:solidFill>
                <a:latin typeface="Inter Bold"/>
                <a:ea typeface="Inter Bold"/>
                <a:cs typeface="Inter Bold"/>
                <a:sym typeface="Inter Bold"/>
              </a:rPr>
              <a:t>Stacking multiple models in an SVC model proves better than Averaging</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111" r="0" b="-15111"/>
            </a:stretch>
          </a:blipFill>
        </p:spPr>
      </p:sp>
      <p:sp>
        <p:nvSpPr>
          <p:cNvPr name="TextBox 3" id="3"/>
          <p:cNvSpPr txBox="true"/>
          <p:nvPr/>
        </p:nvSpPr>
        <p:spPr>
          <a:xfrm rot="0">
            <a:off x="972869" y="488441"/>
            <a:ext cx="16159162" cy="985269"/>
          </a:xfrm>
          <a:prstGeom prst="rect">
            <a:avLst/>
          </a:prstGeom>
        </p:spPr>
        <p:txBody>
          <a:bodyPr anchor="t" rtlCol="false" tIns="0" lIns="0" bIns="0" rIns="0">
            <a:spAutoFit/>
          </a:bodyPr>
          <a:lstStyle/>
          <a:p>
            <a:pPr algn="ctr">
              <a:lnSpc>
                <a:spcPts val="6372"/>
              </a:lnSpc>
            </a:pPr>
            <a:r>
              <a:rPr lang="en-US" b="true" sz="5900" spc="-312">
                <a:solidFill>
                  <a:srgbClr val="000000"/>
                </a:solidFill>
                <a:latin typeface="Agrandir Medium"/>
                <a:ea typeface="Agrandir Medium"/>
                <a:cs typeface="Agrandir Medium"/>
                <a:sym typeface="Agrandir Medium"/>
              </a:rPr>
              <a:t>Answers at a Glance</a:t>
            </a:r>
          </a:p>
        </p:txBody>
      </p:sp>
      <p:grpSp>
        <p:nvGrpSpPr>
          <p:cNvPr name="Group 4" id="4"/>
          <p:cNvGrpSpPr/>
          <p:nvPr/>
        </p:nvGrpSpPr>
        <p:grpSpPr>
          <a:xfrm rot="0">
            <a:off x="941970" y="2912722"/>
            <a:ext cx="4738327" cy="1863256"/>
            <a:chOff x="0" y="0"/>
            <a:chExt cx="6317769" cy="2484341"/>
          </a:xfrm>
        </p:grpSpPr>
        <p:grpSp>
          <p:nvGrpSpPr>
            <p:cNvPr name="Group 5" id="5"/>
            <p:cNvGrpSpPr/>
            <p:nvPr/>
          </p:nvGrpSpPr>
          <p:grpSpPr>
            <a:xfrm rot="0">
              <a:off x="0" y="0"/>
              <a:ext cx="6317769" cy="2484341"/>
              <a:chOff x="0" y="0"/>
              <a:chExt cx="3376131" cy="1327598"/>
            </a:xfrm>
          </p:grpSpPr>
          <p:sp>
            <p:nvSpPr>
              <p:cNvPr name="Freeform 6" id="6"/>
              <p:cNvSpPr/>
              <p:nvPr/>
            </p:nvSpPr>
            <p:spPr>
              <a:xfrm flipH="false" flipV="false" rot="0">
                <a:off x="0" y="0"/>
                <a:ext cx="3376131" cy="1327598"/>
              </a:xfrm>
              <a:custGeom>
                <a:avLst/>
                <a:gdLst/>
                <a:ahLst/>
                <a:cxnLst/>
                <a:rect r="r" b="b" t="t" l="l"/>
                <a:pathLst>
                  <a:path h="1327598" w="3376131">
                    <a:moveTo>
                      <a:pt x="15729" y="0"/>
                    </a:moveTo>
                    <a:lnTo>
                      <a:pt x="3360401" y="0"/>
                    </a:lnTo>
                    <a:cubicBezTo>
                      <a:pt x="3364573" y="0"/>
                      <a:pt x="3368574" y="1657"/>
                      <a:pt x="3371524" y="4607"/>
                    </a:cubicBezTo>
                    <a:cubicBezTo>
                      <a:pt x="3374473" y="7557"/>
                      <a:pt x="3376131" y="11558"/>
                      <a:pt x="3376131" y="15729"/>
                    </a:cubicBezTo>
                    <a:lnTo>
                      <a:pt x="3376131" y="1311869"/>
                    </a:lnTo>
                    <a:cubicBezTo>
                      <a:pt x="3376131" y="1316041"/>
                      <a:pt x="3374473" y="1320042"/>
                      <a:pt x="3371524" y="1322991"/>
                    </a:cubicBezTo>
                    <a:cubicBezTo>
                      <a:pt x="3368574" y="1325941"/>
                      <a:pt x="3364573" y="1327598"/>
                      <a:pt x="3360401" y="1327598"/>
                    </a:cubicBezTo>
                    <a:lnTo>
                      <a:pt x="15729" y="1327598"/>
                    </a:lnTo>
                    <a:cubicBezTo>
                      <a:pt x="11558" y="1327598"/>
                      <a:pt x="7557" y="1325941"/>
                      <a:pt x="4607" y="1322991"/>
                    </a:cubicBezTo>
                    <a:cubicBezTo>
                      <a:pt x="1657" y="1320042"/>
                      <a:pt x="0" y="1316041"/>
                      <a:pt x="0" y="1311869"/>
                    </a:cubicBezTo>
                    <a:lnTo>
                      <a:pt x="0" y="15729"/>
                    </a:lnTo>
                    <a:cubicBezTo>
                      <a:pt x="0" y="11558"/>
                      <a:pt x="1657" y="7557"/>
                      <a:pt x="4607" y="4607"/>
                    </a:cubicBezTo>
                    <a:cubicBezTo>
                      <a:pt x="7557" y="1657"/>
                      <a:pt x="11558" y="0"/>
                      <a:pt x="15729" y="0"/>
                    </a:cubicBezTo>
                    <a:close/>
                  </a:path>
                </a:pathLst>
              </a:custGeom>
              <a:solidFill>
                <a:srgbClr val="BCAEFD"/>
              </a:solidFill>
              <a:ln w="19050" cap="rnd">
                <a:solidFill>
                  <a:srgbClr val="3A3937"/>
                </a:solidFill>
                <a:prstDash val="solid"/>
                <a:round/>
              </a:ln>
            </p:spPr>
          </p:sp>
          <p:sp>
            <p:nvSpPr>
              <p:cNvPr name="TextBox 7" id="7"/>
              <p:cNvSpPr txBox="true"/>
              <p:nvPr/>
            </p:nvSpPr>
            <p:spPr>
              <a:xfrm>
                <a:off x="0" y="9525"/>
                <a:ext cx="3376131" cy="1318073"/>
              </a:xfrm>
              <a:prstGeom prst="rect">
                <a:avLst/>
              </a:prstGeom>
            </p:spPr>
            <p:txBody>
              <a:bodyPr anchor="ctr" rtlCol="false" tIns="50800" lIns="50800" bIns="50800" rIns="50800"/>
              <a:lstStyle/>
              <a:p>
                <a:pPr algn="ctr">
                  <a:lnSpc>
                    <a:spcPts val="2879"/>
                  </a:lnSpc>
                </a:pPr>
              </a:p>
            </p:txBody>
          </p:sp>
        </p:grpSp>
        <p:sp>
          <p:nvSpPr>
            <p:cNvPr name="TextBox 8" id="8"/>
            <p:cNvSpPr txBox="true"/>
            <p:nvPr/>
          </p:nvSpPr>
          <p:spPr>
            <a:xfrm rot="0">
              <a:off x="497741" y="762427"/>
              <a:ext cx="5322287" cy="1434058"/>
            </a:xfrm>
            <a:prstGeom prst="rect">
              <a:avLst/>
            </a:prstGeom>
          </p:spPr>
          <p:txBody>
            <a:bodyPr anchor="t" rtlCol="false" tIns="0" lIns="0" bIns="0" rIns="0">
              <a:spAutoFit/>
            </a:bodyPr>
            <a:lstStyle/>
            <a:p>
              <a:pPr algn="ctr" marL="0" indent="0" lvl="0">
                <a:lnSpc>
                  <a:spcPts val="2191"/>
                </a:lnSpc>
                <a:spcBef>
                  <a:spcPct val="0"/>
                </a:spcBef>
              </a:pPr>
              <a:r>
                <a:rPr lang="en-US" sz="1441" spc="-44">
                  <a:solidFill>
                    <a:srgbClr val="000000"/>
                  </a:solidFill>
                  <a:latin typeface="Montserrat"/>
                  <a:ea typeface="Montserrat"/>
                  <a:cs typeface="Montserrat"/>
                  <a:sym typeface="Montserrat"/>
                </a:rPr>
                <a:t>What will be the change (higher or lower) in the opening price of the next day as compared to the opening price of the current day for an index?</a:t>
              </a:r>
            </a:p>
          </p:txBody>
        </p:sp>
        <p:sp>
          <p:nvSpPr>
            <p:cNvPr name="TextBox 9" id="9"/>
            <p:cNvSpPr txBox="true"/>
            <p:nvPr/>
          </p:nvSpPr>
          <p:spPr>
            <a:xfrm rot="0">
              <a:off x="328358" y="263105"/>
              <a:ext cx="5661054" cy="440732"/>
            </a:xfrm>
            <a:prstGeom prst="rect">
              <a:avLst/>
            </a:prstGeom>
          </p:spPr>
          <p:txBody>
            <a:bodyPr anchor="t" rtlCol="false" tIns="0" lIns="0" bIns="0" rIns="0">
              <a:spAutoFit/>
            </a:bodyPr>
            <a:lstStyle/>
            <a:p>
              <a:pPr algn="ctr" marL="0" indent="0" lvl="0">
                <a:lnSpc>
                  <a:spcPts val="2129"/>
                </a:lnSpc>
                <a:spcBef>
                  <a:spcPct val="0"/>
                </a:spcBef>
              </a:pPr>
              <a:r>
                <a:rPr lang="en-US" b="true" sz="1990">
                  <a:solidFill>
                    <a:srgbClr val="000000"/>
                  </a:solidFill>
                  <a:latin typeface="Agrandir Medium"/>
                  <a:ea typeface="Agrandir Medium"/>
                  <a:cs typeface="Agrandir Medium"/>
                  <a:sym typeface="Agrandir Medium"/>
                </a:rPr>
                <a:t>Predictability</a:t>
              </a:r>
            </a:p>
          </p:txBody>
        </p:sp>
      </p:grpSp>
      <p:grpSp>
        <p:nvGrpSpPr>
          <p:cNvPr name="Group 10" id="10"/>
          <p:cNvGrpSpPr/>
          <p:nvPr/>
        </p:nvGrpSpPr>
        <p:grpSpPr>
          <a:xfrm rot="0">
            <a:off x="941970" y="5287338"/>
            <a:ext cx="4738327" cy="1766815"/>
            <a:chOff x="0" y="0"/>
            <a:chExt cx="6317769" cy="2355753"/>
          </a:xfrm>
        </p:grpSpPr>
        <p:grpSp>
          <p:nvGrpSpPr>
            <p:cNvPr name="Group 11" id="11"/>
            <p:cNvGrpSpPr/>
            <p:nvPr/>
          </p:nvGrpSpPr>
          <p:grpSpPr>
            <a:xfrm rot="0">
              <a:off x="0" y="0"/>
              <a:ext cx="6317769" cy="2355753"/>
              <a:chOff x="0" y="0"/>
              <a:chExt cx="2625415" cy="978958"/>
            </a:xfrm>
          </p:grpSpPr>
          <p:sp>
            <p:nvSpPr>
              <p:cNvPr name="Freeform 12" id="12"/>
              <p:cNvSpPr/>
              <p:nvPr/>
            </p:nvSpPr>
            <p:spPr>
              <a:xfrm flipH="false" flipV="false" rot="0">
                <a:off x="0" y="0"/>
                <a:ext cx="2625415" cy="978958"/>
              </a:xfrm>
              <a:custGeom>
                <a:avLst/>
                <a:gdLst/>
                <a:ahLst/>
                <a:cxnLst/>
                <a:rect r="r" b="b" t="t" l="l"/>
                <a:pathLst>
                  <a:path h="978958" w="2625415">
                    <a:moveTo>
                      <a:pt x="20227" y="0"/>
                    </a:moveTo>
                    <a:lnTo>
                      <a:pt x="2605188" y="0"/>
                    </a:lnTo>
                    <a:cubicBezTo>
                      <a:pt x="2610553" y="0"/>
                      <a:pt x="2615698" y="2131"/>
                      <a:pt x="2619491" y="5924"/>
                    </a:cubicBezTo>
                    <a:cubicBezTo>
                      <a:pt x="2623284" y="9718"/>
                      <a:pt x="2625415" y="14863"/>
                      <a:pt x="2625415" y="20227"/>
                    </a:cubicBezTo>
                    <a:lnTo>
                      <a:pt x="2625415" y="958731"/>
                    </a:lnTo>
                    <a:cubicBezTo>
                      <a:pt x="2625415" y="969902"/>
                      <a:pt x="2616359" y="978958"/>
                      <a:pt x="2605188" y="978958"/>
                    </a:cubicBezTo>
                    <a:lnTo>
                      <a:pt x="20227" y="978958"/>
                    </a:lnTo>
                    <a:cubicBezTo>
                      <a:pt x="9056" y="978958"/>
                      <a:pt x="0" y="969902"/>
                      <a:pt x="0" y="958731"/>
                    </a:cubicBezTo>
                    <a:lnTo>
                      <a:pt x="0" y="20227"/>
                    </a:lnTo>
                    <a:cubicBezTo>
                      <a:pt x="0" y="9056"/>
                      <a:pt x="9056" y="0"/>
                      <a:pt x="20227" y="0"/>
                    </a:cubicBezTo>
                    <a:close/>
                  </a:path>
                </a:pathLst>
              </a:custGeom>
              <a:solidFill>
                <a:srgbClr val="BCAEFD"/>
              </a:solidFill>
              <a:ln w="19050" cap="rnd">
                <a:solidFill>
                  <a:srgbClr val="3A3937"/>
                </a:solidFill>
                <a:prstDash val="solid"/>
                <a:round/>
              </a:ln>
            </p:spPr>
          </p:sp>
          <p:sp>
            <p:nvSpPr>
              <p:cNvPr name="TextBox 13" id="13"/>
              <p:cNvSpPr txBox="true"/>
              <p:nvPr/>
            </p:nvSpPr>
            <p:spPr>
              <a:xfrm>
                <a:off x="0" y="9525"/>
                <a:ext cx="2625415" cy="969433"/>
              </a:xfrm>
              <a:prstGeom prst="rect">
                <a:avLst/>
              </a:prstGeom>
            </p:spPr>
            <p:txBody>
              <a:bodyPr anchor="ctr" rtlCol="false" tIns="50800" lIns="50800" bIns="50800" rIns="50800"/>
              <a:lstStyle/>
              <a:p>
                <a:pPr algn="ctr">
                  <a:lnSpc>
                    <a:spcPts val="2879"/>
                  </a:lnSpc>
                </a:pPr>
              </a:p>
            </p:txBody>
          </p:sp>
        </p:grpSp>
        <p:sp>
          <p:nvSpPr>
            <p:cNvPr name="TextBox 14" id="14"/>
            <p:cNvSpPr txBox="true"/>
            <p:nvPr/>
          </p:nvSpPr>
          <p:spPr>
            <a:xfrm rot="0">
              <a:off x="497741" y="873193"/>
              <a:ext cx="5322287" cy="1112394"/>
            </a:xfrm>
            <a:prstGeom prst="rect">
              <a:avLst/>
            </a:prstGeom>
          </p:spPr>
          <p:txBody>
            <a:bodyPr anchor="t" rtlCol="false" tIns="0" lIns="0" bIns="0" rIns="0">
              <a:spAutoFit/>
            </a:bodyPr>
            <a:lstStyle/>
            <a:p>
              <a:pPr algn="ctr" marL="0" indent="0" lvl="0">
                <a:lnSpc>
                  <a:spcPts val="2286"/>
                </a:lnSpc>
                <a:spcBef>
                  <a:spcPct val="0"/>
                </a:spcBef>
              </a:pPr>
              <a:r>
                <a:rPr lang="en-US" sz="1504" spc="-46">
                  <a:solidFill>
                    <a:srgbClr val="000000"/>
                  </a:solidFill>
                  <a:latin typeface="Montserrat"/>
                  <a:ea typeface="Montserrat"/>
                  <a:cs typeface="Montserrat"/>
                  <a:sym typeface="Montserrat"/>
                </a:rPr>
                <a:t>How can the market volatility be interpreted using a machine learning model?</a:t>
              </a:r>
            </a:p>
          </p:txBody>
        </p:sp>
        <p:sp>
          <p:nvSpPr>
            <p:cNvPr name="TextBox 15" id="15"/>
            <p:cNvSpPr txBox="true"/>
            <p:nvPr/>
          </p:nvSpPr>
          <p:spPr>
            <a:xfrm rot="0">
              <a:off x="328358" y="358757"/>
              <a:ext cx="5661054" cy="425475"/>
            </a:xfrm>
            <a:prstGeom prst="rect">
              <a:avLst/>
            </a:prstGeom>
          </p:spPr>
          <p:txBody>
            <a:bodyPr anchor="t" rtlCol="false" tIns="0" lIns="0" bIns="0" rIns="0">
              <a:spAutoFit/>
            </a:bodyPr>
            <a:lstStyle/>
            <a:p>
              <a:pPr algn="ctr" marL="0" indent="0" lvl="0">
                <a:lnSpc>
                  <a:spcPts val="2097"/>
                </a:lnSpc>
                <a:spcBef>
                  <a:spcPct val="0"/>
                </a:spcBef>
              </a:pPr>
              <a:r>
                <a:rPr lang="en-US" b="true" sz="1960">
                  <a:solidFill>
                    <a:srgbClr val="000000"/>
                  </a:solidFill>
                  <a:latin typeface="Agrandir Medium"/>
                  <a:ea typeface="Agrandir Medium"/>
                  <a:cs typeface="Agrandir Medium"/>
                  <a:sym typeface="Agrandir Medium"/>
                </a:rPr>
                <a:t>Volatility</a:t>
              </a:r>
            </a:p>
          </p:txBody>
        </p:sp>
      </p:grpSp>
      <p:grpSp>
        <p:nvGrpSpPr>
          <p:cNvPr name="Group 16" id="16"/>
          <p:cNvGrpSpPr/>
          <p:nvPr/>
        </p:nvGrpSpPr>
        <p:grpSpPr>
          <a:xfrm rot="0">
            <a:off x="911071" y="1480712"/>
            <a:ext cx="16220961" cy="1067248"/>
            <a:chOff x="0" y="0"/>
            <a:chExt cx="3527496" cy="232089"/>
          </a:xfrm>
        </p:grpSpPr>
        <p:sp>
          <p:nvSpPr>
            <p:cNvPr name="Freeform 17" id="17"/>
            <p:cNvSpPr/>
            <p:nvPr/>
          </p:nvSpPr>
          <p:spPr>
            <a:xfrm flipH="false" flipV="false" rot="0">
              <a:off x="0" y="0"/>
              <a:ext cx="3527496" cy="232089"/>
            </a:xfrm>
            <a:custGeom>
              <a:avLst/>
              <a:gdLst/>
              <a:ahLst/>
              <a:cxnLst/>
              <a:rect r="r" b="b" t="t" l="l"/>
              <a:pathLst>
                <a:path h="232089" w="3527496">
                  <a:moveTo>
                    <a:pt x="11455" y="0"/>
                  </a:moveTo>
                  <a:lnTo>
                    <a:pt x="3516041" y="0"/>
                  </a:lnTo>
                  <a:cubicBezTo>
                    <a:pt x="3522368" y="0"/>
                    <a:pt x="3527496" y="5128"/>
                    <a:pt x="3527496" y="11455"/>
                  </a:cubicBezTo>
                  <a:lnTo>
                    <a:pt x="3527496" y="220635"/>
                  </a:lnTo>
                  <a:cubicBezTo>
                    <a:pt x="3527496" y="226961"/>
                    <a:pt x="3522368" y="232089"/>
                    <a:pt x="3516041" y="232089"/>
                  </a:cubicBezTo>
                  <a:lnTo>
                    <a:pt x="11455" y="232089"/>
                  </a:lnTo>
                  <a:cubicBezTo>
                    <a:pt x="5128" y="232089"/>
                    <a:pt x="0" y="226961"/>
                    <a:pt x="0" y="220635"/>
                  </a:cubicBezTo>
                  <a:lnTo>
                    <a:pt x="0" y="11455"/>
                  </a:lnTo>
                  <a:cubicBezTo>
                    <a:pt x="0" y="5128"/>
                    <a:pt x="5128" y="0"/>
                    <a:pt x="11455" y="0"/>
                  </a:cubicBezTo>
                  <a:close/>
                </a:path>
              </a:pathLst>
            </a:custGeom>
            <a:solidFill>
              <a:srgbClr val="BCAEFD"/>
            </a:solidFill>
            <a:ln w="19050" cap="rnd">
              <a:solidFill>
                <a:srgbClr val="3A3937"/>
              </a:solidFill>
              <a:prstDash val="solid"/>
              <a:round/>
            </a:ln>
          </p:spPr>
        </p:sp>
        <p:sp>
          <p:nvSpPr>
            <p:cNvPr name="TextBox 18" id="18"/>
            <p:cNvSpPr txBox="true"/>
            <p:nvPr/>
          </p:nvSpPr>
          <p:spPr>
            <a:xfrm>
              <a:off x="0" y="9525"/>
              <a:ext cx="3527496" cy="222564"/>
            </a:xfrm>
            <a:prstGeom prst="rect">
              <a:avLst/>
            </a:prstGeom>
          </p:spPr>
          <p:txBody>
            <a:bodyPr anchor="ctr" rtlCol="false" tIns="66765" lIns="66765" bIns="66765" rIns="66765"/>
            <a:lstStyle/>
            <a:p>
              <a:pPr algn="ctr">
                <a:lnSpc>
                  <a:spcPts val="2880"/>
                </a:lnSpc>
              </a:pPr>
            </a:p>
          </p:txBody>
        </p:sp>
      </p:grpSp>
      <p:sp>
        <p:nvSpPr>
          <p:cNvPr name="TextBox 19" id="19"/>
          <p:cNvSpPr txBox="true"/>
          <p:nvPr/>
        </p:nvSpPr>
        <p:spPr>
          <a:xfrm rot="0">
            <a:off x="1991801" y="1722092"/>
            <a:ext cx="14121298" cy="527338"/>
          </a:xfrm>
          <a:prstGeom prst="rect">
            <a:avLst/>
          </a:prstGeom>
        </p:spPr>
        <p:txBody>
          <a:bodyPr anchor="t" rtlCol="false" tIns="0" lIns="0" bIns="0" rIns="0">
            <a:spAutoFit/>
          </a:bodyPr>
          <a:lstStyle/>
          <a:p>
            <a:pPr algn="ctr" marL="0" indent="0" lvl="0">
              <a:lnSpc>
                <a:spcPts val="3310"/>
              </a:lnSpc>
              <a:spcBef>
                <a:spcPct val="0"/>
              </a:spcBef>
            </a:pPr>
            <a:r>
              <a:rPr lang="en-US" b="true" sz="3094">
                <a:solidFill>
                  <a:srgbClr val="000000"/>
                </a:solidFill>
                <a:latin typeface="Agrandir Medium"/>
                <a:ea typeface="Agrandir Medium"/>
                <a:cs typeface="Agrandir Medium"/>
                <a:sym typeface="Agrandir Medium"/>
              </a:rPr>
              <a:t>Comparability of the IXIC and NYA Stock Indexes</a:t>
            </a:r>
          </a:p>
        </p:txBody>
      </p:sp>
      <p:grpSp>
        <p:nvGrpSpPr>
          <p:cNvPr name="Group 20" id="20"/>
          <p:cNvGrpSpPr/>
          <p:nvPr/>
        </p:nvGrpSpPr>
        <p:grpSpPr>
          <a:xfrm rot="0">
            <a:off x="1028700" y="7531847"/>
            <a:ext cx="4682496" cy="1876768"/>
            <a:chOff x="0" y="0"/>
            <a:chExt cx="6243328" cy="2502358"/>
          </a:xfrm>
        </p:grpSpPr>
        <p:grpSp>
          <p:nvGrpSpPr>
            <p:cNvPr name="Group 21" id="21"/>
            <p:cNvGrpSpPr/>
            <p:nvPr/>
          </p:nvGrpSpPr>
          <p:grpSpPr>
            <a:xfrm rot="0">
              <a:off x="0" y="0"/>
              <a:ext cx="6243328" cy="2502358"/>
              <a:chOff x="0" y="0"/>
              <a:chExt cx="2668718" cy="1069636"/>
            </a:xfrm>
          </p:grpSpPr>
          <p:sp>
            <p:nvSpPr>
              <p:cNvPr name="Freeform 22" id="22"/>
              <p:cNvSpPr/>
              <p:nvPr/>
            </p:nvSpPr>
            <p:spPr>
              <a:xfrm flipH="false" flipV="false" rot="0">
                <a:off x="0" y="0"/>
                <a:ext cx="2668718" cy="1069636"/>
              </a:xfrm>
              <a:custGeom>
                <a:avLst/>
                <a:gdLst/>
                <a:ahLst/>
                <a:cxnLst/>
                <a:rect r="r" b="b" t="t" l="l"/>
                <a:pathLst>
                  <a:path h="1069636" w="2668718">
                    <a:moveTo>
                      <a:pt x="19899" y="0"/>
                    </a:moveTo>
                    <a:lnTo>
                      <a:pt x="2648819" y="0"/>
                    </a:lnTo>
                    <a:cubicBezTo>
                      <a:pt x="2659809" y="0"/>
                      <a:pt x="2668718" y="8909"/>
                      <a:pt x="2668718" y="19899"/>
                    </a:cubicBezTo>
                    <a:lnTo>
                      <a:pt x="2668718" y="1049737"/>
                    </a:lnTo>
                    <a:cubicBezTo>
                      <a:pt x="2668718" y="1055014"/>
                      <a:pt x="2666622" y="1060076"/>
                      <a:pt x="2662890" y="1063808"/>
                    </a:cubicBezTo>
                    <a:cubicBezTo>
                      <a:pt x="2659158" y="1067539"/>
                      <a:pt x="2654097" y="1069636"/>
                      <a:pt x="2648819" y="1069636"/>
                    </a:cubicBezTo>
                    <a:lnTo>
                      <a:pt x="19899" y="1069636"/>
                    </a:lnTo>
                    <a:cubicBezTo>
                      <a:pt x="14621" y="1069636"/>
                      <a:pt x="9560" y="1067539"/>
                      <a:pt x="5828" y="1063808"/>
                    </a:cubicBezTo>
                    <a:cubicBezTo>
                      <a:pt x="2096" y="1060076"/>
                      <a:pt x="0" y="1055014"/>
                      <a:pt x="0" y="1049737"/>
                    </a:cubicBezTo>
                    <a:lnTo>
                      <a:pt x="0" y="19899"/>
                    </a:lnTo>
                    <a:cubicBezTo>
                      <a:pt x="0" y="14621"/>
                      <a:pt x="2096" y="9560"/>
                      <a:pt x="5828" y="5828"/>
                    </a:cubicBezTo>
                    <a:cubicBezTo>
                      <a:pt x="9560" y="2096"/>
                      <a:pt x="14621" y="0"/>
                      <a:pt x="19899" y="0"/>
                    </a:cubicBezTo>
                    <a:close/>
                  </a:path>
                </a:pathLst>
              </a:custGeom>
              <a:solidFill>
                <a:srgbClr val="BCAEFD"/>
              </a:solidFill>
              <a:ln w="19050" cap="rnd">
                <a:solidFill>
                  <a:srgbClr val="3A3937"/>
                </a:solidFill>
                <a:prstDash val="solid"/>
                <a:round/>
              </a:ln>
            </p:spPr>
          </p:sp>
          <p:sp>
            <p:nvSpPr>
              <p:cNvPr name="TextBox 23" id="23"/>
              <p:cNvSpPr txBox="true"/>
              <p:nvPr/>
            </p:nvSpPr>
            <p:spPr>
              <a:xfrm>
                <a:off x="0" y="9525"/>
                <a:ext cx="2668718" cy="1060111"/>
              </a:xfrm>
              <a:prstGeom prst="rect">
                <a:avLst/>
              </a:prstGeom>
            </p:spPr>
            <p:txBody>
              <a:bodyPr anchor="ctr" rtlCol="false" tIns="50800" lIns="50800" bIns="50800" rIns="50800"/>
              <a:lstStyle/>
              <a:p>
                <a:pPr algn="ctr">
                  <a:lnSpc>
                    <a:spcPts val="2879"/>
                  </a:lnSpc>
                </a:pPr>
              </a:p>
            </p:txBody>
          </p:sp>
        </p:grpSp>
        <p:sp>
          <p:nvSpPr>
            <p:cNvPr name="TextBox 24" id="24"/>
            <p:cNvSpPr txBox="true"/>
            <p:nvPr/>
          </p:nvSpPr>
          <p:spPr>
            <a:xfrm rot="0">
              <a:off x="491876" y="848759"/>
              <a:ext cx="5259576" cy="1285385"/>
            </a:xfrm>
            <a:prstGeom prst="rect">
              <a:avLst/>
            </a:prstGeom>
          </p:spPr>
          <p:txBody>
            <a:bodyPr anchor="t" rtlCol="false" tIns="0" lIns="0" bIns="0" rIns="0">
              <a:spAutoFit/>
            </a:bodyPr>
            <a:lstStyle/>
            <a:p>
              <a:pPr algn="ctr">
                <a:lnSpc>
                  <a:spcPts val="2089"/>
                </a:lnSpc>
              </a:pPr>
              <a:r>
                <a:rPr lang="en-US" sz="1374" spc="-42">
                  <a:solidFill>
                    <a:srgbClr val="000000"/>
                  </a:solidFill>
                  <a:latin typeface="Montserrat"/>
                  <a:ea typeface="Montserrat"/>
                  <a:cs typeface="Montserrat"/>
                  <a:sym typeface="Montserrat"/>
                </a:rPr>
                <a:t> Can a model be trained with near about 90% accuracy to be a potent advisor for investing in the stock market?</a:t>
              </a:r>
            </a:p>
            <a:p>
              <a:pPr algn="ctr" marL="0" indent="0" lvl="0">
                <a:lnSpc>
                  <a:spcPts val="1600"/>
                </a:lnSpc>
                <a:spcBef>
                  <a:spcPct val="0"/>
                </a:spcBef>
              </a:pPr>
            </a:p>
          </p:txBody>
        </p:sp>
        <p:sp>
          <p:nvSpPr>
            <p:cNvPr name="TextBox 25" id="25"/>
            <p:cNvSpPr txBox="true"/>
            <p:nvPr/>
          </p:nvSpPr>
          <p:spPr>
            <a:xfrm rot="0">
              <a:off x="324489" y="339638"/>
              <a:ext cx="5594351" cy="414434"/>
            </a:xfrm>
            <a:prstGeom prst="rect">
              <a:avLst/>
            </a:prstGeom>
          </p:spPr>
          <p:txBody>
            <a:bodyPr anchor="t" rtlCol="false" tIns="0" lIns="0" bIns="0" rIns="0">
              <a:spAutoFit/>
            </a:bodyPr>
            <a:lstStyle/>
            <a:p>
              <a:pPr algn="ctr" marL="0" indent="0" lvl="0">
                <a:lnSpc>
                  <a:spcPts val="2039"/>
                </a:lnSpc>
                <a:spcBef>
                  <a:spcPct val="0"/>
                </a:spcBef>
              </a:pPr>
              <a:r>
                <a:rPr lang="en-US" b="true" sz="1905">
                  <a:solidFill>
                    <a:srgbClr val="000000"/>
                  </a:solidFill>
                  <a:latin typeface="Agrandir Medium"/>
                  <a:ea typeface="Agrandir Medium"/>
                  <a:cs typeface="Agrandir Medium"/>
                  <a:sym typeface="Agrandir Medium"/>
                </a:rPr>
                <a:t>Reliability</a:t>
              </a:r>
            </a:p>
          </p:txBody>
        </p:sp>
      </p:grpSp>
      <p:grpSp>
        <p:nvGrpSpPr>
          <p:cNvPr name="Group 26" id="26"/>
          <p:cNvGrpSpPr/>
          <p:nvPr/>
        </p:nvGrpSpPr>
        <p:grpSpPr>
          <a:xfrm rot="0">
            <a:off x="5995169" y="2959022"/>
            <a:ext cx="11264131" cy="1912172"/>
            <a:chOff x="0" y="0"/>
            <a:chExt cx="5376546" cy="912710"/>
          </a:xfrm>
        </p:grpSpPr>
        <p:sp>
          <p:nvSpPr>
            <p:cNvPr name="Freeform 27" id="27"/>
            <p:cNvSpPr/>
            <p:nvPr/>
          </p:nvSpPr>
          <p:spPr>
            <a:xfrm flipH="false" flipV="false" rot="0">
              <a:off x="0" y="0"/>
              <a:ext cx="5376546" cy="912710"/>
            </a:xfrm>
            <a:custGeom>
              <a:avLst/>
              <a:gdLst/>
              <a:ahLst/>
              <a:cxnLst/>
              <a:rect r="r" b="b" t="t" l="l"/>
              <a:pathLst>
                <a:path h="912710" w="5376546">
                  <a:moveTo>
                    <a:pt x="16495" y="0"/>
                  </a:moveTo>
                  <a:lnTo>
                    <a:pt x="5360050" y="0"/>
                  </a:lnTo>
                  <a:cubicBezTo>
                    <a:pt x="5364425" y="0"/>
                    <a:pt x="5368621" y="1738"/>
                    <a:pt x="5371714" y="4831"/>
                  </a:cubicBezTo>
                  <a:cubicBezTo>
                    <a:pt x="5374808" y="7925"/>
                    <a:pt x="5376546" y="12121"/>
                    <a:pt x="5376546" y="16495"/>
                  </a:cubicBezTo>
                  <a:lnTo>
                    <a:pt x="5376546" y="896214"/>
                  </a:lnTo>
                  <a:cubicBezTo>
                    <a:pt x="5376546" y="905324"/>
                    <a:pt x="5369161" y="912710"/>
                    <a:pt x="5360050" y="912710"/>
                  </a:cubicBezTo>
                  <a:lnTo>
                    <a:pt x="16495" y="912710"/>
                  </a:lnTo>
                  <a:cubicBezTo>
                    <a:pt x="12121" y="912710"/>
                    <a:pt x="7925" y="910972"/>
                    <a:pt x="4831" y="907878"/>
                  </a:cubicBezTo>
                  <a:cubicBezTo>
                    <a:pt x="1738" y="904785"/>
                    <a:pt x="0" y="900589"/>
                    <a:pt x="0" y="896214"/>
                  </a:cubicBezTo>
                  <a:lnTo>
                    <a:pt x="0" y="16495"/>
                  </a:lnTo>
                  <a:cubicBezTo>
                    <a:pt x="0" y="7385"/>
                    <a:pt x="7385" y="0"/>
                    <a:pt x="16495" y="0"/>
                  </a:cubicBezTo>
                  <a:close/>
                </a:path>
              </a:pathLst>
            </a:custGeom>
            <a:solidFill>
              <a:srgbClr val="DBAADF"/>
            </a:solidFill>
            <a:ln w="19050" cap="rnd">
              <a:solidFill>
                <a:srgbClr val="3A3937"/>
              </a:solidFill>
              <a:prstDash val="solid"/>
              <a:round/>
            </a:ln>
          </p:spPr>
        </p:sp>
        <p:sp>
          <p:nvSpPr>
            <p:cNvPr name="TextBox 28" id="28"/>
            <p:cNvSpPr txBox="true"/>
            <p:nvPr/>
          </p:nvSpPr>
          <p:spPr>
            <a:xfrm>
              <a:off x="0" y="9525"/>
              <a:ext cx="5376546" cy="903185"/>
            </a:xfrm>
            <a:prstGeom prst="rect">
              <a:avLst/>
            </a:prstGeom>
          </p:spPr>
          <p:txBody>
            <a:bodyPr anchor="ctr" rtlCol="false" tIns="30418" lIns="30418" bIns="30418" rIns="30418"/>
            <a:lstStyle/>
            <a:p>
              <a:pPr algn="ctr">
                <a:lnSpc>
                  <a:spcPts val="2879"/>
                </a:lnSpc>
              </a:pPr>
            </a:p>
          </p:txBody>
        </p:sp>
      </p:grpSp>
      <p:sp>
        <p:nvSpPr>
          <p:cNvPr name="TextBox 29" id="29"/>
          <p:cNvSpPr txBox="true"/>
          <p:nvPr/>
        </p:nvSpPr>
        <p:spPr>
          <a:xfrm rot="0">
            <a:off x="6154115" y="3043295"/>
            <a:ext cx="10946239" cy="1415605"/>
          </a:xfrm>
          <a:prstGeom prst="rect">
            <a:avLst/>
          </a:prstGeom>
        </p:spPr>
        <p:txBody>
          <a:bodyPr anchor="t" rtlCol="false" tIns="0" lIns="0" bIns="0" rIns="0">
            <a:spAutoFit/>
          </a:bodyPr>
          <a:lstStyle/>
          <a:p>
            <a:pPr algn="l">
              <a:lnSpc>
                <a:spcPts val="2272"/>
              </a:lnSpc>
            </a:pPr>
            <a:r>
              <a:rPr lang="en-US" sz="1495" spc="-46">
                <a:solidFill>
                  <a:srgbClr val="000000"/>
                </a:solidFill>
                <a:latin typeface="Montserrat"/>
                <a:ea typeface="Montserrat"/>
                <a:cs typeface="Montserrat"/>
                <a:sym typeface="Montserrat"/>
              </a:rPr>
              <a:t>NYA achieves a slightly higher overall accuracy (76%) compared to IXIC (74%) in predicting price increases and decreases.</a:t>
            </a:r>
          </a:p>
          <a:p>
            <a:pPr algn="l">
              <a:lnSpc>
                <a:spcPts val="2272"/>
              </a:lnSpc>
            </a:pPr>
          </a:p>
          <a:p>
            <a:pPr algn="l" marL="0" indent="0" lvl="0">
              <a:lnSpc>
                <a:spcPts val="2272"/>
              </a:lnSpc>
              <a:spcBef>
                <a:spcPct val="0"/>
              </a:spcBef>
            </a:pPr>
            <a:r>
              <a:rPr lang="en-US" sz="1495" spc="-46">
                <a:solidFill>
                  <a:srgbClr val="000000"/>
                </a:solidFill>
                <a:latin typeface="Montserrat"/>
                <a:ea typeface="Montserrat"/>
                <a:cs typeface="Montserrat"/>
                <a:sym typeface="Montserrat"/>
              </a:rPr>
              <a:t>Both models are more reliable for predicting price increases than decreases, but NYA demonstrates better balance between the two classes. This indicates that the NYA model is more effective for investment strategies requiring both accuracy and balance.</a:t>
            </a:r>
          </a:p>
        </p:txBody>
      </p:sp>
      <p:grpSp>
        <p:nvGrpSpPr>
          <p:cNvPr name="Group 30" id="30"/>
          <p:cNvGrpSpPr/>
          <p:nvPr/>
        </p:nvGrpSpPr>
        <p:grpSpPr>
          <a:xfrm rot="0">
            <a:off x="6070911" y="5212135"/>
            <a:ext cx="11264131" cy="1917222"/>
            <a:chOff x="0" y="0"/>
            <a:chExt cx="8456360" cy="1439323"/>
          </a:xfrm>
        </p:grpSpPr>
        <p:sp>
          <p:nvSpPr>
            <p:cNvPr name="Freeform 31" id="31"/>
            <p:cNvSpPr/>
            <p:nvPr/>
          </p:nvSpPr>
          <p:spPr>
            <a:xfrm flipH="false" flipV="false" rot="0">
              <a:off x="0" y="0"/>
              <a:ext cx="8456361" cy="1439323"/>
            </a:xfrm>
            <a:custGeom>
              <a:avLst/>
              <a:gdLst/>
              <a:ahLst/>
              <a:cxnLst/>
              <a:rect r="r" b="b" t="t" l="l"/>
              <a:pathLst>
                <a:path h="1439323" w="8456361">
                  <a:moveTo>
                    <a:pt x="16495" y="0"/>
                  </a:moveTo>
                  <a:lnTo>
                    <a:pt x="8439865" y="0"/>
                  </a:lnTo>
                  <a:cubicBezTo>
                    <a:pt x="8448975" y="0"/>
                    <a:pt x="8456361" y="7385"/>
                    <a:pt x="8456361" y="16495"/>
                  </a:cubicBezTo>
                  <a:lnTo>
                    <a:pt x="8456361" y="1422827"/>
                  </a:lnTo>
                  <a:cubicBezTo>
                    <a:pt x="8456361" y="1427202"/>
                    <a:pt x="8454623" y="1431398"/>
                    <a:pt x="8451529" y="1434491"/>
                  </a:cubicBezTo>
                  <a:cubicBezTo>
                    <a:pt x="8448435" y="1437585"/>
                    <a:pt x="8444240" y="1439323"/>
                    <a:pt x="8439865" y="1439323"/>
                  </a:cubicBezTo>
                  <a:lnTo>
                    <a:pt x="16495" y="1439323"/>
                  </a:lnTo>
                  <a:cubicBezTo>
                    <a:pt x="12121" y="1439323"/>
                    <a:pt x="7925" y="1437585"/>
                    <a:pt x="4831" y="1434491"/>
                  </a:cubicBezTo>
                  <a:cubicBezTo>
                    <a:pt x="1738" y="1431398"/>
                    <a:pt x="0" y="1427202"/>
                    <a:pt x="0" y="1422827"/>
                  </a:cubicBezTo>
                  <a:lnTo>
                    <a:pt x="0" y="16495"/>
                  </a:lnTo>
                  <a:cubicBezTo>
                    <a:pt x="0" y="7385"/>
                    <a:pt x="7385" y="0"/>
                    <a:pt x="16495" y="0"/>
                  </a:cubicBezTo>
                  <a:close/>
                </a:path>
              </a:pathLst>
            </a:custGeom>
            <a:solidFill>
              <a:srgbClr val="DBAADF"/>
            </a:solidFill>
            <a:ln w="19050" cap="rnd">
              <a:solidFill>
                <a:srgbClr val="3A3937"/>
              </a:solidFill>
              <a:prstDash val="solid"/>
              <a:round/>
            </a:ln>
          </p:spPr>
        </p:sp>
        <p:sp>
          <p:nvSpPr>
            <p:cNvPr name="TextBox 32" id="32"/>
            <p:cNvSpPr txBox="true"/>
            <p:nvPr/>
          </p:nvSpPr>
          <p:spPr>
            <a:xfrm>
              <a:off x="0" y="9525"/>
              <a:ext cx="8456360" cy="1429798"/>
            </a:xfrm>
            <a:prstGeom prst="rect">
              <a:avLst/>
            </a:prstGeom>
          </p:spPr>
          <p:txBody>
            <a:bodyPr anchor="ctr" rtlCol="false" tIns="19340" lIns="19340" bIns="19340" rIns="19340"/>
            <a:lstStyle/>
            <a:p>
              <a:pPr algn="ctr">
                <a:lnSpc>
                  <a:spcPts val="2879"/>
                </a:lnSpc>
              </a:pPr>
            </a:p>
          </p:txBody>
        </p:sp>
      </p:grpSp>
      <p:sp>
        <p:nvSpPr>
          <p:cNvPr name="TextBox 33" id="33"/>
          <p:cNvSpPr txBox="true"/>
          <p:nvPr/>
        </p:nvSpPr>
        <p:spPr>
          <a:xfrm rot="0">
            <a:off x="6185792" y="5390628"/>
            <a:ext cx="10621614" cy="1407156"/>
          </a:xfrm>
          <a:prstGeom prst="rect">
            <a:avLst/>
          </a:prstGeom>
        </p:spPr>
        <p:txBody>
          <a:bodyPr anchor="t" rtlCol="false" tIns="0" lIns="0" bIns="0" rIns="0">
            <a:spAutoFit/>
          </a:bodyPr>
          <a:lstStyle/>
          <a:p>
            <a:pPr algn="l" marL="323850" indent="-161925" lvl="1">
              <a:lnSpc>
                <a:spcPts val="2280"/>
              </a:lnSpc>
              <a:buFont typeface="Arial"/>
              <a:buChar char="•"/>
            </a:pPr>
            <a:r>
              <a:rPr lang="en-US" sz="1500" spc="-46">
                <a:solidFill>
                  <a:srgbClr val="000000"/>
                </a:solidFill>
                <a:latin typeface="Montserrat"/>
                <a:ea typeface="Montserrat"/>
                <a:cs typeface="Montserrat"/>
                <a:sym typeface="Montserrat"/>
              </a:rPr>
              <a:t>IXIC: Exhibits frequent and rapid oscillations between buy (1) and sell (0), indicating high volatility and minimal stability in trends. The market is prone to sharp price fluctuations and direction changes.</a:t>
            </a:r>
          </a:p>
          <a:p>
            <a:pPr algn="l" marL="323850" indent="-161925" lvl="1">
              <a:lnSpc>
                <a:spcPts val="2280"/>
              </a:lnSpc>
              <a:buFont typeface="Arial"/>
              <a:buChar char="•"/>
            </a:pPr>
            <a:r>
              <a:rPr lang="en-US" sz="1500" spc="-46">
                <a:solidFill>
                  <a:srgbClr val="000000"/>
                </a:solidFill>
                <a:latin typeface="Montserrat"/>
                <a:ea typeface="Montserrat"/>
                <a:cs typeface="Montserrat"/>
                <a:sym typeface="Montserrat"/>
              </a:rPr>
              <a:t>NYA: Shows fewer oscillations with longer periods of consistent buy or sell signals, reflecting lower volatility and relatively more stable market behavior compared to IXIC.</a:t>
            </a:r>
          </a:p>
          <a:p>
            <a:pPr algn="l" marL="0" indent="0" lvl="0">
              <a:lnSpc>
                <a:spcPts val="2185"/>
              </a:lnSpc>
              <a:spcBef>
                <a:spcPct val="0"/>
              </a:spcBef>
            </a:pPr>
          </a:p>
        </p:txBody>
      </p:sp>
      <p:grpSp>
        <p:nvGrpSpPr>
          <p:cNvPr name="Group 34" id="34"/>
          <p:cNvGrpSpPr/>
          <p:nvPr/>
        </p:nvGrpSpPr>
        <p:grpSpPr>
          <a:xfrm rot="0">
            <a:off x="6070911" y="7470297"/>
            <a:ext cx="11339873" cy="1999869"/>
            <a:chOff x="0" y="0"/>
            <a:chExt cx="10821663" cy="1908479"/>
          </a:xfrm>
        </p:grpSpPr>
        <p:sp>
          <p:nvSpPr>
            <p:cNvPr name="Freeform 35" id="35"/>
            <p:cNvSpPr/>
            <p:nvPr/>
          </p:nvSpPr>
          <p:spPr>
            <a:xfrm flipH="false" flipV="false" rot="0">
              <a:off x="0" y="0"/>
              <a:ext cx="10821663" cy="1908479"/>
            </a:xfrm>
            <a:custGeom>
              <a:avLst/>
              <a:gdLst/>
              <a:ahLst/>
              <a:cxnLst/>
              <a:rect r="r" b="b" t="t" l="l"/>
              <a:pathLst>
                <a:path h="1908479" w="10821663">
                  <a:moveTo>
                    <a:pt x="16385" y="0"/>
                  </a:moveTo>
                  <a:lnTo>
                    <a:pt x="10805278" y="0"/>
                  </a:lnTo>
                  <a:cubicBezTo>
                    <a:pt x="10814328" y="0"/>
                    <a:pt x="10821663" y="7336"/>
                    <a:pt x="10821663" y="16385"/>
                  </a:cubicBezTo>
                  <a:lnTo>
                    <a:pt x="10821663" y="1892093"/>
                  </a:lnTo>
                  <a:cubicBezTo>
                    <a:pt x="10821663" y="1896439"/>
                    <a:pt x="10819937" y="1900607"/>
                    <a:pt x="10816865" y="1903680"/>
                  </a:cubicBezTo>
                  <a:cubicBezTo>
                    <a:pt x="10813792" y="1906752"/>
                    <a:pt x="10809624" y="1908479"/>
                    <a:pt x="10805278" y="1908479"/>
                  </a:cubicBezTo>
                  <a:lnTo>
                    <a:pt x="16385" y="1908479"/>
                  </a:lnTo>
                  <a:cubicBezTo>
                    <a:pt x="12040" y="1908479"/>
                    <a:pt x="7872" y="1906752"/>
                    <a:pt x="4799" y="1903680"/>
                  </a:cubicBezTo>
                  <a:cubicBezTo>
                    <a:pt x="1726" y="1900607"/>
                    <a:pt x="0" y="1896439"/>
                    <a:pt x="0" y="1892093"/>
                  </a:cubicBezTo>
                  <a:lnTo>
                    <a:pt x="0" y="16385"/>
                  </a:lnTo>
                  <a:cubicBezTo>
                    <a:pt x="0" y="12040"/>
                    <a:pt x="1726" y="7872"/>
                    <a:pt x="4799" y="4799"/>
                  </a:cubicBezTo>
                  <a:cubicBezTo>
                    <a:pt x="7872" y="1726"/>
                    <a:pt x="12040" y="0"/>
                    <a:pt x="16385" y="0"/>
                  </a:cubicBezTo>
                  <a:close/>
                </a:path>
              </a:pathLst>
            </a:custGeom>
            <a:solidFill>
              <a:srgbClr val="DBAADF"/>
            </a:solidFill>
            <a:ln w="19050" cap="rnd">
              <a:solidFill>
                <a:srgbClr val="3A3937"/>
              </a:solidFill>
              <a:prstDash val="solid"/>
              <a:round/>
            </a:ln>
          </p:spPr>
        </p:sp>
        <p:sp>
          <p:nvSpPr>
            <p:cNvPr name="TextBox 36" id="36"/>
            <p:cNvSpPr txBox="true"/>
            <p:nvPr/>
          </p:nvSpPr>
          <p:spPr>
            <a:xfrm>
              <a:off x="0" y="9525"/>
              <a:ext cx="10821663" cy="1898954"/>
            </a:xfrm>
            <a:prstGeom prst="rect">
              <a:avLst/>
            </a:prstGeom>
          </p:spPr>
          <p:txBody>
            <a:bodyPr anchor="ctr" rtlCol="false" tIns="15214" lIns="15214" bIns="15214" rIns="15214"/>
            <a:lstStyle/>
            <a:p>
              <a:pPr algn="ctr">
                <a:lnSpc>
                  <a:spcPts val="2879"/>
                </a:lnSpc>
              </a:pPr>
            </a:p>
          </p:txBody>
        </p:sp>
      </p:grpSp>
      <p:sp>
        <p:nvSpPr>
          <p:cNvPr name="TextBox 37" id="37"/>
          <p:cNvSpPr txBox="true"/>
          <p:nvPr/>
        </p:nvSpPr>
        <p:spPr>
          <a:xfrm rot="0">
            <a:off x="6185792" y="7542612"/>
            <a:ext cx="11073508" cy="1932937"/>
          </a:xfrm>
          <a:prstGeom prst="rect">
            <a:avLst/>
          </a:prstGeom>
        </p:spPr>
        <p:txBody>
          <a:bodyPr anchor="t" rtlCol="false" tIns="0" lIns="0" bIns="0" rIns="0">
            <a:spAutoFit/>
          </a:bodyPr>
          <a:lstStyle/>
          <a:p>
            <a:pPr algn="l">
              <a:lnSpc>
                <a:spcPts val="2286"/>
              </a:lnSpc>
            </a:pPr>
            <a:r>
              <a:rPr lang="en-US" sz="1504" spc="-46">
                <a:solidFill>
                  <a:srgbClr val="000000"/>
                </a:solidFill>
                <a:latin typeface="Montserrat"/>
                <a:ea typeface="Montserrat"/>
                <a:cs typeface="Montserrat"/>
                <a:sym typeface="Montserrat"/>
              </a:rPr>
              <a:t>The model that was closest to 90% accuracy was Random Forest</a:t>
            </a:r>
          </a:p>
          <a:p>
            <a:pPr algn="l">
              <a:lnSpc>
                <a:spcPts val="2286"/>
              </a:lnSpc>
            </a:pPr>
            <a:r>
              <a:rPr lang="en-US" sz="1504" spc="-46">
                <a:solidFill>
                  <a:srgbClr val="000000"/>
                </a:solidFill>
                <a:latin typeface="Montserrat"/>
                <a:ea typeface="Montserrat"/>
                <a:cs typeface="Montserrat"/>
                <a:sym typeface="Montserrat"/>
              </a:rPr>
              <a:t>This model with the highest accuracy can be a potent advisor if it shows a consistent prediction close to 90% accuracy over time in different market conditions..</a:t>
            </a:r>
          </a:p>
          <a:p>
            <a:pPr algn="l">
              <a:lnSpc>
                <a:spcPts val="2286"/>
              </a:lnSpc>
            </a:pPr>
            <a:r>
              <a:rPr lang="en-US" sz="1504" spc="-46">
                <a:solidFill>
                  <a:srgbClr val="000000"/>
                </a:solidFill>
                <a:latin typeface="Montserrat"/>
                <a:ea typeface="Montserrat"/>
                <a:cs typeface="Montserrat"/>
                <a:sym typeface="Montserrat"/>
              </a:rPr>
              <a:t>The alternative to that is a more robust and ensembled DNN model, while slightly less accurate, offers robustness and adaptability. For the NYA index, this model provides balanced predictions and performs well in capturing complex patterns.</a:t>
            </a:r>
          </a:p>
          <a:p>
            <a:pPr algn="l" marL="0" indent="0" lvl="0">
              <a:lnSpc>
                <a:spcPts val="1737"/>
              </a:lnSpc>
              <a:spcBef>
                <a:spcPct val="0"/>
              </a:spcBef>
            </a:pPr>
          </a:p>
        </p:txBody>
      </p:sp>
    </p:spTree>
  </p:cSld>
  <p:clrMapOvr>
    <a:masterClrMapping/>
  </p:clrMapOvr>
</p:sld>
</file>

<file path=ppt/slides/slide27.xml><?xml version="1.0" encoding="utf-8"?>
<p:sld xmlns:p="http://schemas.openxmlformats.org/presentationml/2006/main" xmlns:a="http://schemas.openxmlformats.org/drawingml/2006/main">
  <p:cSld>
    <p:bg>
      <p:bgPr>
        <a:solidFill>
          <a:srgbClr val="F1EEEA"/>
        </a:solidFill>
      </p:bgPr>
    </p:bg>
    <p:spTree>
      <p:nvGrpSpPr>
        <p:cNvPr id="1" name=""/>
        <p:cNvGrpSpPr/>
        <p:nvPr/>
      </p:nvGrpSpPr>
      <p:grpSpPr>
        <a:xfrm>
          <a:off x="0" y="0"/>
          <a:ext cx="0" cy="0"/>
          <a:chOff x="0" y="0"/>
          <a:chExt cx="0" cy="0"/>
        </a:xfrm>
      </p:grpSpPr>
      <p:sp>
        <p:nvSpPr>
          <p:cNvPr name="TextBox 2" id="2"/>
          <p:cNvSpPr txBox="true"/>
          <p:nvPr/>
        </p:nvSpPr>
        <p:spPr>
          <a:xfrm rot="0">
            <a:off x="3459987" y="518478"/>
            <a:ext cx="11816165" cy="680331"/>
          </a:xfrm>
          <a:prstGeom prst="rect">
            <a:avLst/>
          </a:prstGeom>
        </p:spPr>
        <p:txBody>
          <a:bodyPr anchor="t" rtlCol="false" tIns="0" lIns="0" bIns="0" rIns="0">
            <a:spAutoFit/>
          </a:bodyPr>
          <a:lstStyle/>
          <a:p>
            <a:pPr algn="ctr" marL="0" indent="0" lvl="0">
              <a:lnSpc>
                <a:spcPts val="4966"/>
              </a:lnSpc>
              <a:spcBef>
                <a:spcPct val="0"/>
              </a:spcBef>
            </a:pPr>
            <a:r>
              <a:rPr lang="en-US" b="true" sz="5227" spc="-339">
                <a:solidFill>
                  <a:srgbClr val="171717"/>
                </a:solidFill>
                <a:latin typeface="Garet Bold"/>
                <a:ea typeface="Garet Bold"/>
                <a:cs typeface="Garet Bold"/>
                <a:sym typeface="Garet Bold"/>
              </a:rPr>
              <a:t>Conclusion</a:t>
            </a:r>
          </a:p>
        </p:txBody>
      </p:sp>
      <p:sp>
        <p:nvSpPr>
          <p:cNvPr name="TextBox 3" id="3"/>
          <p:cNvSpPr txBox="true"/>
          <p:nvPr/>
        </p:nvSpPr>
        <p:spPr>
          <a:xfrm rot="0">
            <a:off x="1324184" y="3431323"/>
            <a:ext cx="16087772" cy="4800600"/>
          </a:xfrm>
          <a:prstGeom prst="rect">
            <a:avLst/>
          </a:prstGeom>
        </p:spPr>
        <p:txBody>
          <a:bodyPr anchor="t" rtlCol="false" tIns="0" lIns="0" bIns="0" rIns="0">
            <a:spAutoFit/>
          </a:bodyPr>
          <a:lstStyle/>
          <a:p>
            <a:pPr algn="l">
              <a:lnSpc>
                <a:spcPts val="4782"/>
              </a:lnSpc>
              <a:spcBef>
                <a:spcPct val="0"/>
              </a:spcBef>
            </a:pPr>
            <a:r>
              <a:rPr lang="en-US" sz="3985">
                <a:solidFill>
                  <a:srgbClr val="171717"/>
                </a:solidFill>
                <a:latin typeface="Open Sans"/>
                <a:ea typeface="Open Sans"/>
                <a:cs typeface="Open Sans"/>
                <a:sym typeface="Open Sans"/>
              </a:rPr>
              <a:t>The evaluation of traditional and advanced machine learning models, along with various optimization strategies, suggests that NYA is a stronger choice for investment. Its stable market trends, balanced predictions, and higher reliability in forecasting price movements make it a preferable option, particularly for investors seeking consistency and reduced risk. In contrast, IXIC's higher volatility may appeal to risk-tolerant investors aiming for potentially higher, yet less predictable returns.</a:t>
            </a:r>
          </a:p>
        </p:txBody>
      </p:sp>
      <p:sp>
        <p:nvSpPr>
          <p:cNvPr name="TextBox 4" id="4"/>
          <p:cNvSpPr txBox="true"/>
          <p:nvPr/>
        </p:nvSpPr>
        <p:spPr>
          <a:xfrm rot="0">
            <a:off x="1324184" y="2134091"/>
            <a:ext cx="13951968" cy="638175"/>
          </a:xfrm>
          <a:prstGeom prst="rect">
            <a:avLst/>
          </a:prstGeom>
        </p:spPr>
        <p:txBody>
          <a:bodyPr anchor="t" rtlCol="false" tIns="0" lIns="0" bIns="0" rIns="0">
            <a:spAutoFit/>
          </a:bodyPr>
          <a:lstStyle/>
          <a:p>
            <a:pPr algn="l">
              <a:lnSpc>
                <a:spcPts val="5039"/>
              </a:lnSpc>
              <a:spcBef>
                <a:spcPct val="0"/>
              </a:spcBef>
            </a:pPr>
            <a:r>
              <a:rPr lang="en-US" b="true" sz="4199">
                <a:solidFill>
                  <a:srgbClr val="171717"/>
                </a:solidFill>
                <a:latin typeface="Open Sans Bold"/>
                <a:ea typeface="Open Sans Bold"/>
                <a:cs typeface="Open Sans Bold"/>
                <a:sym typeface="Open Sans Bold"/>
              </a:rPr>
              <a:t>NYA is a stronger choice for investment over IXIC</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false" flipV="false" rot="0">
            <a:off x="13100345" y="1028700"/>
            <a:ext cx="4071839" cy="4071839"/>
          </a:xfrm>
          <a:custGeom>
            <a:avLst/>
            <a:gdLst/>
            <a:ahLst/>
            <a:cxnLst/>
            <a:rect r="r" b="b" t="t" l="l"/>
            <a:pathLst>
              <a:path h="4071839" w="4071839">
                <a:moveTo>
                  <a:pt x="0" y="0"/>
                </a:moveTo>
                <a:lnTo>
                  <a:pt x="4071840" y="0"/>
                </a:lnTo>
                <a:lnTo>
                  <a:pt x="4071840" y="4071839"/>
                </a:lnTo>
                <a:lnTo>
                  <a:pt x="0" y="4071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915358" y="1369867"/>
            <a:ext cx="3725605" cy="3773633"/>
          </a:xfrm>
          <a:custGeom>
            <a:avLst/>
            <a:gdLst/>
            <a:ahLst/>
            <a:cxnLst/>
            <a:rect r="r" b="b" t="t" l="l"/>
            <a:pathLst>
              <a:path h="3773633" w="3725605">
                <a:moveTo>
                  <a:pt x="0" y="0"/>
                </a:moveTo>
                <a:lnTo>
                  <a:pt x="3725605" y="0"/>
                </a:lnTo>
                <a:lnTo>
                  <a:pt x="3725605" y="3773633"/>
                </a:lnTo>
                <a:lnTo>
                  <a:pt x="0" y="37736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5429271" y="5735262"/>
            <a:ext cx="7429458" cy="1395073"/>
          </a:xfrm>
          <a:prstGeom prst="rect">
            <a:avLst/>
          </a:prstGeom>
        </p:spPr>
        <p:txBody>
          <a:bodyPr anchor="t" rtlCol="false" tIns="0" lIns="0" bIns="0" rIns="0">
            <a:spAutoFit/>
          </a:bodyPr>
          <a:lstStyle/>
          <a:p>
            <a:pPr algn="l" marL="0" indent="0" lvl="0">
              <a:lnSpc>
                <a:spcPts val="10315"/>
              </a:lnSpc>
              <a:spcBef>
                <a:spcPct val="0"/>
              </a:spcBef>
            </a:pPr>
            <a:r>
              <a:rPr lang="en-US" b="true" sz="10858" spc="-705">
                <a:solidFill>
                  <a:srgbClr val="F1EEEA"/>
                </a:solidFill>
                <a:latin typeface="Garet Bold"/>
                <a:ea typeface="Garet Bold"/>
                <a:cs typeface="Garet Bold"/>
                <a:sym typeface="Garet Bold"/>
              </a:rPr>
              <a:t>Questions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111" r="0" b="-15111"/>
            </a:stretch>
          </a:blipFill>
        </p:spPr>
      </p:sp>
      <p:sp>
        <p:nvSpPr>
          <p:cNvPr name="TextBox 3" id="3"/>
          <p:cNvSpPr txBox="true"/>
          <p:nvPr/>
        </p:nvSpPr>
        <p:spPr>
          <a:xfrm rot="0">
            <a:off x="972869" y="488441"/>
            <a:ext cx="16159162" cy="985269"/>
          </a:xfrm>
          <a:prstGeom prst="rect">
            <a:avLst/>
          </a:prstGeom>
        </p:spPr>
        <p:txBody>
          <a:bodyPr anchor="t" rtlCol="false" tIns="0" lIns="0" bIns="0" rIns="0">
            <a:spAutoFit/>
          </a:bodyPr>
          <a:lstStyle/>
          <a:p>
            <a:pPr algn="ctr">
              <a:lnSpc>
                <a:spcPts val="6372"/>
              </a:lnSpc>
            </a:pPr>
            <a:r>
              <a:rPr lang="en-US" b="true" sz="5900" spc="-312">
                <a:solidFill>
                  <a:srgbClr val="000000"/>
                </a:solidFill>
                <a:latin typeface="Agrandir Medium"/>
                <a:ea typeface="Agrandir Medium"/>
                <a:cs typeface="Agrandir Medium"/>
                <a:sym typeface="Agrandir Medium"/>
              </a:rPr>
              <a:t>Questions to be Answered</a:t>
            </a:r>
          </a:p>
        </p:txBody>
      </p:sp>
      <p:grpSp>
        <p:nvGrpSpPr>
          <p:cNvPr name="Group 4" id="4"/>
          <p:cNvGrpSpPr/>
          <p:nvPr/>
        </p:nvGrpSpPr>
        <p:grpSpPr>
          <a:xfrm rot="0">
            <a:off x="941970" y="1769215"/>
            <a:ext cx="9404462" cy="2755252"/>
            <a:chOff x="0" y="0"/>
            <a:chExt cx="12539283" cy="3673670"/>
          </a:xfrm>
        </p:grpSpPr>
        <p:grpSp>
          <p:nvGrpSpPr>
            <p:cNvPr name="Group 5" id="5"/>
            <p:cNvGrpSpPr/>
            <p:nvPr/>
          </p:nvGrpSpPr>
          <p:grpSpPr>
            <a:xfrm rot="0">
              <a:off x="0" y="0"/>
              <a:ext cx="12539283" cy="3673670"/>
              <a:chOff x="0" y="0"/>
              <a:chExt cx="3863636" cy="1131941"/>
            </a:xfrm>
          </p:grpSpPr>
          <p:sp>
            <p:nvSpPr>
              <p:cNvPr name="Freeform 6" id="6"/>
              <p:cNvSpPr/>
              <p:nvPr/>
            </p:nvSpPr>
            <p:spPr>
              <a:xfrm flipH="false" flipV="false" rot="0">
                <a:off x="0" y="0"/>
                <a:ext cx="3863636" cy="1131941"/>
              </a:xfrm>
              <a:custGeom>
                <a:avLst/>
                <a:gdLst/>
                <a:ahLst/>
                <a:cxnLst/>
                <a:rect r="r" b="b" t="t" l="l"/>
                <a:pathLst>
                  <a:path h="1131941" w="3863636">
                    <a:moveTo>
                      <a:pt x="13745" y="0"/>
                    </a:moveTo>
                    <a:lnTo>
                      <a:pt x="3849891" y="0"/>
                    </a:lnTo>
                    <a:cubicBezTo>
                      <a:pt x="3853537" y="0"/>
                      <a:pt x="3857033" y="1448"/>
                      <a:pt x="3859611" y="4026"/>
                    </a:cubicBezTo>
                    <a:cubicBezTo>
                      <a:pt x="3862188" y="6603"/>
                      <a:pt x="3863636" y="10099"/>
                      <a:pt x="3863636" y="13745"/>
                    </a:cubicBezTo>
                    <a:lnTo>
                      <a:pt x="3863636" y="1118196"/>
                    </a:lnTo>
                    <a:cubicBezTo>
                      <a:pt x="3863636" y="1121841"/>
                      <a:pt x="3862188" y="1125337"/>
                      <a:pt x="3859611" y="1127915"/>
                    </a:cubicBezTo>
                    <a:cubicBezTo>
                      <a:pt x="3857033" y="1130493"/>
                      <a:pt x="3853537" y="1131941"/>
                      <a:pt x="3849891" y="1131941"/>
                    </a:cubicBezTo>
                    <a:lnTo>
                      <a:pt x="13745" y="1131941"/>
                    </a:lnTo>
                    <a:cubicBezTo>
                      <a:pt x="10099" y="1131941"/>
                      <a:pt x="6603" y="1130493"/>
                      <a:pt x="4026" y="1127915"/>
                    </a:cubicBezTo>
                    <a:cubicBezTo>
                      <a:pt x="1448" y="1125337"/>
                      <a:pt x="0" y="1121841"/>
                      <a:pt x="0" y="1118196"/>
                    </a:cubicBezTo>
                    <a:lnTo>
                      <a:pt x="0" y="13745"/>
                    </a:lnTo>
                    <a:cubicBezTo>
                      <a:pt x="0" y="10099"/>
                      <a:pt x="1448" y="6603"/>
                      <a:pt x="4026" y="4026"/>
                    </a:cubicBezTo>
                    <a:cubicBezTo>
                      <a:pt x="6603" y="1448"/>
                      <a:pt x="10099" y="0"/>
                      <a:pt x="13745" y="0"/>
                    </a:cubicBezTo>
                    <a:close/>
                  </a:path>
                </a:pathLst>
              </a:custGeom>
              <a:solidFill>
                <a:srgbClr val="BCAEFD"/>
              </a:solidFill>
              <a:ln w="19050" cap="rnd">
                <a:solidFill>
                  <a:srgbClr val="3A3937"/>
                </a:solidFill>
                <a:prstDash val="solid"/>
                <a:round/>
              </a:ln>
            </p:spPr>
          </p:sp>
          <p:sp>
            <p:nvSpPr>
              <p:cNvPr name="TextBox 7" id="7"/>
              <p:cNvSpPr txBox="true"/>
              <p:nvPr/>
            </p:nvSpPr>
            <p:spPr>
              <a:xfrm>
                <a:off x="0" y="9525"/>
                <a:ext cx="3863636" cy="1122416"/>
              </a:xfrm>
              <a:prstGeom prst="rect">
                <a:avLst/>
              </a:prstGeom>
            </p:spPr>
            <p:txBody>
              <a:bodyPr anchor="ctr" rtlCol="false" tIns="50800" lIns="50800" bIns="50800" rIns="50800"/>
              <a:lstStyle/>
              <a:p>
                <a:pPr algn="ctr">
                  <a:lnSpc>
                    <a:spcPts val="2879"/>
                  </a:lnSpc>
                </a:pPr>
              </a:p>
            </p:txBody>
          </p:sp>
        </p:grpSp>
        <p:sp>
          <p:nvSpPr>
            <p:cNvPr name="TextBox 8" id="8"/>
            <p:cNvSpPr txBox="true"/>
            <p:nvPr/>
          </p:nvSpPr>
          <p:spPr>
            <a:xfrm rot="0">
              <a:off x="987898" y="1338223"/>
              <a:ext cx="10563486" cy="1836208"/>
            </a:xfrm>
            <a:prstGeom prst="rect">
              <a:avLst/>
            </a:prstGeom>
          </p:spPr>
          <p:txBody>
            <a:bodyPr anchor="t" rtlCol="false" tIns="0" lIns="0" bIns="0" rIns="0">
              <a:spAutoFit/>
            </a:bodyPr>
            <a:lstStyle/>
            <a:p>
              <a:pPr algn="ctr" marL="0" indent="0" lvl="0">
                <a:lnSpc>
                  <a:spcPts val="3799"/>
                </a:lnSpc>
                <a:spcBef>
                  <a:spcPct val="0"/>
                </a:spcBef>
              </a:pPr>
              <a:r>
                <a:rPr lang="en-US" sz="2499" spc="-77">
                  <a:solidFill>
                    <a:srgbClr val="000000"/>
                  </a:solidFill>
                  <a:latin typeface="Montserrat"/>
                  <a:ea typeface="Montserrat"/>
                  <a:cs typeface="Montserrat"/>
                  <a:sym typeface="Montserrat"/>
                </a:rPr>
                <a:t>What will be the change (higher or lower) in the opening price of the next day as compared to the opening price of the current day for an index?</a:t>
              </a:r>
            </a:p>
          </p:txBody>
        </p:sp>
        <p:sp>
          <p:nvSpPr>
            <p:cNvPr name="TextBox 9" id="9"/>
            <p:cNvSpPr txBox="true"/>
            <p:nvPr/>
          </p:nvSpPr>
          <p:spPr>
            <a:xfrm rot="0">
              <a:off x="651713" y="465239"/>
              <a:ext cx="11235857" cy="755447"/>
            </a:xfrm>
            <a:prstGeom prst="rect">
              <a:avLst/>
            </a:prstGeom>
          </p:spPr>
          <p:txBody>
            <a:bodyPr anchor="t" rtlCol="false" tIns="0" lIns="0" bIns="0" rIns="0">
              <a:spAutoFit/>
            </a:bodyPr>
            <a:lstStyle/>
            <a:p>
              <a:pPr algn="ctr" marL="0" indent="0" lvl="0">
                <a:lnSpc>
                  <a:spcPts val="3693"/>
                </a:lnSpc>
                <a:spcBef>
                  <a:spcPct val="0"/>
                </a:spcBef>
              </a:pPr>
              <a:r>
                <a:rPr lang="en-US" b="true" sz="3452">
                  <a:solidFill>
                    <a:srgbClr val="000000"/>
                  </a:solidFill>
                  <a:latin typeface="Agrandir Medium"/>
                  <a:ea typeface="Agrandir Medium"/>
                  <a:cs typeface="Agrandir Medium"/>
                  <a:sym typeface="Agrandir Medium"/>
                </a:rPr>
                <a:t>Predictability</a:t>
              </a:r>
            </a:p>
          </p:txBody>
        </p:sp>
      </p:grpSp>
      <p:grpSp>
        <p:nvGrpSpPr>
          <p:cNvPr name="Group 10" id="10"/>
          <p:cNvGrpSpPr/>
          <p:nvPr/>
        </p:nvGrpSpPr>
        <p:grpSpPr>
          <a:xfrm rot="0">
            <a:off x="911071" y="4680142"/>
            <a:ext cx="9435361" cy="2459994"/>
            <a:chOff x="0" y="0"/>
            <a:chExt cx="12580482" cy="3279992"/>
          </a:xfrm>
        </p:grpSpPr>
        <p:grpSp>
          <p:nvGrpSpPr>
            <p:cNvPr name="Group 11" id="11"/>
            <p:cNvGrpSpPr/>
            <p:nvPr/>
          </p:nvGrpSpPr>
          <p:grpSpPr>
            <a:xfrm rot="0">
              <a:off x="0" y="0"/>
              <a:ext cx="12580482" cy="3279992"/>
              <a:chOff x="0" y="0"/>
              <a:chExt cx="3145795" cy="820174"/>
            </a:xfrm>
          </p:grpSpPr>
          <p:sp>
            <p:nvSpPr>
              <p:cNvPr name="Freeform 12" id="12"/>
              <p:cNvSpPr/>
              <p:nvPr/>
            </p:nvSpPr>
            <p:spPr>
              <a:xfrm flipH="false" flipV="false" rot="0">
                <a:off x="0" y="0"/>
                <a:ext cx="3145795" cy="820174"/>
              </a:xfrm>
              <a:custGeom>
                <a:avLst/>
                <a:gdLst/>
                <a:ahLst/>
                <a:cxnLst/>
                <a:rect r="r" b="b" t="t" l="l"/>
                <a:pathLst>
                  <a:path h="820174" w="3145795">
                    <a:moveTo>
                      <a:pt x="16881" y="0"/>
                    </a:moveTo>
                    <a:lnTo>
                      <a:pt x="3128914" y="0"/>
                    </a:lnTo>
                    <a:cubicBezTo>
                      <a:pt x="3138238" y="0"/>
                      <a:pt x="3145795" y="7558"/>
                      <a:pt x="3145795" y="16881"/>
                    </a:cubicBezTo>
                    <a:lnTo>
                      <a:pt x="3145795" y="803293"/>
                    </a:lnTo>
                    <a:cubicBezTo>
                      <a:pt x="3145795" y="807770"/>
                      <a:pt x="3144017" y="812064"/>
                      <a:pt x="3140851" y="815230"/>
                    </a:cubicBezTo>
                    <a:cubicBezTo>
                      <a:pt x="3137685" y="818395"/>
                      <a:pt x="3133391" y="820174"/>
                      <a:pt x="3128914" y="820174"/>
                    </a:cubicBezTo>
                    <a:lnTo>
                      <a:pt x="16881" y="820174"/>
                    </a:lnTo>
                    <a:cubicBezTo>
                      <a:pt x="12404" y="820174"/>
                      <a:pt x="8110" y="818395"/>
                      <a:pt x="4944" y="815230"/>
                    </a:cubicBezTo>
                    <a:cubicBezTo>
                      <a:pt x="1779" y="812064"/>
                      <a:pt x="0" y="807770"/>
                      <a:pt x="0" y="803293"/>
                    </a:cubicBezTo>
                    <a:lnTo>
                      <a:pt x="0" y="16881"/>
                    </a:lnTo>
                    <a:cubicBezTo>
                      <a:pt x="0" y="12404"/>
                      <a:pt x="1779" y="8110"/>
                      <a:pt x="4944" y="4944"/>
                    </a:cubicBezTo>
                    <a:cubicBezTo>
                      <a:pt x="8110" y="1779"/>
                      <a:pt x="12404" y="0"/>
                      <a:pt x="16881" y="0"/>
                    </a:cubicBezTo>
                    <a:close/>
                  </a:path>
                </a:pathLst>
              </a:custGeom>
              <a:solidFill>
                <a:srgbClr val="BCAEFD"/>
              </a:solidFill>
              <a:ln w="19050" cap="rnd">
                <a:solidFill>
                  <a:srgbClr val="3A3937"/>
                </a:solidFill>
                <a:prstDash val="solid"/>
                <a:round/>
              </a:ln>
            </p:spPr>
          </p:sp>
          <p:sp>
            <p:nvSpPr>
              <p:cNvPr name="TextBox 13" id="13"/>
              <p:cNvSpPr txBox="true"/>
              <p:nvPr/>
            </p:nvSpPr>
            <p:spPr>
              <a:xfrm>
                <a:off x="0" y="9525"/>
                <a:ext cx="3145795" cy="810649"/>
              </a:xfrm>
              <a:prstGeom prst="rect">
                <a:avLst/>
              </a:prstGeom>
            </p:spPr>
            <p:txBody>
              <a:bodyPr anchor="ctr" rtlCol="false" tIns="50800" lIns="50800" bIns="50800" rIns="50800"/>
              <a:lstStyle/>
              <a:p>
                <a:pPr algn="ctr">
                  <a:lnSpc>
                    <a:spcPts val="2879"/>
                  </a:lnSpc>
                </a:pPr>
              </a:p>
            </p:txBody>
          </p:sp>
        </p:grpSp>
        <p:sp>
          <p:nvSpPr>
            <p:cNvPr name="TextBox 14" id="14"/>
            <p:cNvSpPr txBox="true"/>
            <p:nvPr/>
          </p:nvSpPr>
          <p:spPr>
            <a:xfrm rot="0">
              <a:off x="991144" y="1454094"/>
              <a:ext cx="10598193" cy="1210723"/>
            </a:xfrm>
            <a:prstGeom prst="rect">
              <a:avLst/>
            </a:prstGeom>
          </p:spPr>
          <p:txBody>
            <a:bodyPr anchor="t" rtlCol="false" tIns="0" lIns="0" bIns="0" rIns="0">
              <a:spAutoFit/>
            </a:bodyPr>
            <a:lstStyle/>
            <a:p>
              <a:pPr algn="ctr" marL="0" indent="0" lvl="0">
                <a:lnSpc>
                  <a:spcPts val="3800"/>
                </a:lnSpc>
                <a:spcBef>
                  <a:spcPct val="0"/>
                </a:spcBef>
              </a:pPr>
              <a:r>
                <a:rPr lang="en-US" sz="2500" spc="-77">
                  <a:solidFill>
                    <a:srgbClr val="000000"/>
                  </a:solidFill>
                  <a:latin typeface="Montserrat"/>
                  <a:ea typeface="Montserrat"/>
                  <a:cs typeface="Montserrat"/>
                  <a:sym typeface="Montserrat"/>
                </a:rPr>
                <a:t>How can the market volatility be interpreted using a machine learning model?</a:t>
              </a:r>
            </a:p>
          </p:txBody>
        </p:sp>
        <p:sp>
          <p:nvSpPr>
            <p:cNvPr name="TextBox 15" id="15"/>
            <p:cNvSpPr txBox="true"/>
            <p:nvPr/>
          </p:nvSpPr>
          <p:spPr>
            <a:xfrm rot="0">
              <a:off x="653854" y="596076"/>
              <a:ext cx="11272773" cy="707227"/>
            </a:xfrm>
            <a:prstGeom prst="rect">
              <a:avLst/>
            </a:prstGeom>
          </p:spPr>
          <p:txBody>
            <a:bodyPr anchor="t" rtlCol="false" tIns="0" lIns="0" bIns="0" rIns="0">
              <a:spAutoFit/>
            </a:bodyPr>
            <a:lstStyle/>
            <a:p>
              <a:pPr algn="ctr" marL="0" indent="0" lvl="0">
                <a:lnSpc>
                  <a:spcPts val="3485"/>
                </a:lnSpc>
                <a:spcBef>
                  <a:spcPct val="0"/>
                </a:spcBef>
              </a:pPr>
              <a:r>
                <a:rPr lang="en-US" b="true" sz="3257">
                  <a:solidFill>
                    <a:srgbClr val="000000"/>
                  </a:solidFill>
                  <a:latin typeface="Agrandir Medium"/>
                  <a:ea typeface="Agrandir Medium"/>
                  <a:cs typeface="Agrandir Medium"/>
                  <a:sym typeface="Agrandir Medium"/>
                </a:rPr>
                <a:t>Volatility</a:t>
              </a:r>
            </a:p>
          </p:txBody>
        </p:sp>
      </p:grpSp>
      <p:grpSp>
        <p:nvGrpSpPr>
          <p:cNvPr name="Group 16" id="16"/>
          <p:cNvGrpSpPr/>
          <p:nvPr/>
        </p:nvGrpSpPr>
        <p:grpSpPr>
          <a:xfrm rot="0">
            <a:off x="10610540" y="1715806"/>
            <a:ext cx="6521492" cy="5511933"/>
            <a:chOff x="0" y="0"/>
            <a:chExt cx="1418198" cy="1198654"/>
          </a:xfrm>
        </p:grpSpPr>
        <p:sp>
          <p:nvSpPr>
            <p:cNvPr name="Freeform 17" id="17"/>
            <p:cNvSpPr/>
            <p:nvPr/>
          </p:nvSpPr>
          <p:spPr>
            <a:xfrm flipH="false" flipV="false" rot="0">
              <a:off x="0" y="0"/>
              <a:ext cx="1418198" cy="1198654"/>
            </a:xfrm>
            <a:custGeom>
              <a:avLst/>
              <a:gdLst/>
              <a:ahLst/>
              <a:cxnLst/>
              <a:rect r="r" b="b" t="t" l="l"/>
              <a:pathLst>
                <a:path h="1198654" w="1418198">
                  <a:moveTo>
                    <a:pt x="28491" y="0"/>
                  </a:moveTo>
                  <a:lnTo>
                    <a:pt x="1389707" y="0"/>
                  </a:lnTo>
                  <a:cubicBezTo>
                    <a:pt x="1397263" y="0"/>
                    <a:pt x="1404510" y="3002"/>
                    <a:pt x="1409853" y="8345"/>
                  </a:cubicBezTo>
                  <a:cubicBezTo>
                    <a:pt x="1415196" y="13688"/>
                    <a:pt x="1418198" y="20935"/>
                    <a:pt x="1418198" y="28491"/>
                  </a:cubicBezTo>
                  <a:lnTo>
                    <a:pt x="1418198" y="1170163"/>
                  </a:lnTo>
                  <a:cubicBezTo>
                    <a:pt x="1418198" y="1177719"/>
                    <a:pt x="1415196" y="1184966"/>
                    <a:pt x="1409853" y="1190309"/>
                  </a:cubicBezTo>
                  <a:cubicBezTo>
                    <a:pt x="1404510" y="1195652"/>
                    <a:pt x="1397263" y="1198654"/>
                    <a:pt x="1389707" y="1198654"/>
                  </a:cubicBezTo>
                  <a:lnTo>
                    <a:pt x="28491" y="1198654"/>
                  </a:lnTo>
                  <a:cubicBezTo>
                    <a:pt x="20935" y="1198654"/>
                    <a:pt x="13688" y="1195652"/>
                    <a:pt x="8345" y="1190309"/>
                  </a:cubicBezTo>
                  <a:cubicBezTo>
                    <a:pt x="3002" y="1184966"/>
                    <a:pt x="0" y="1177719"/>
                    <a:pt x="0" y="1170163"/>
                  </a:cubicBezTo>
                  <a:lnTo>
                    <a:pt x="0" y="28491"/>
                  </a:lnTo>
                  <a:cubicBezTo>
                    <a:pt x="0" y="20935"/>
                    <a:pt x="3002" y="13688"/>
                    <a:pt x="8345" y="8345"/>
                  </a:cubicBezTo>
                  <a:cubicBezTo>
                    <a:pt x="13688" y="3002"/>
                    <a:pt x="20935" y="0"/>
                    <a:pt x="28491" y="0"/>
                  </a:cubicBezTo>
                  <a:close/>
                </a:path>
              </a:pathLst>
            </a:custGeom>
            <a:solidFill>
              <a:srgbClr val="DBAADF"/>
            </a:solidFill>
            <a:ln w="19050" cap="rnd">
              <a:solidFill>
                <a:srgbClr val="3A3937"/>
              </a:solidFill>
              <a:prstDash val="solid"/>
              <a:round/>
            </a:ln>
          </p:spPr>
        </p:sp>
        <p:sp>
          <p:nvSpPr>
            <p:cNvPr name="TextBox 18" id="18"/>
            <p:cNvSpPr txBox="true"/>
            <p:nvPr/>
          </p:nvSpPr>
          <p:spPr>
            <a:xfrm>
              <a:off x="0" y="9525"/>
              <a:ext cx="1418198" cy="1189129"/>
            </a:xfrm>
            <a:prstGeom prst="rect">
              <a:avLst/>
            </a:prstGeom>
          </p:spPr>
          <p:txBody>
            <a:bodyPr anchor="ctr" rtlCol="false" tIns="66765" lIns="66765" bIns="66765" rIns="66765"/>
            <a:lstStyle/>
            <a:p>
              <a:pPr algn="ctr">
                <a:lnSpc>
                  <a:spcPts val="2880"/>
                </a:lnSpc>
              </a:pPr>
            </a:p>
          </p:txBody>
        </p:sp>
      </p:grpSp>
      <p:sp>
        <p:nvSpPr>
          <p:cNvPr name="TextBox 19" id="19"/>
          <p:cNvSpPr txBox="true"/>
          <p:nvPr/>
        </p:nvSpPr>
        <p:spPr>
          <a:xfrm rot="0">
            <a:off x="10740026" y="2836522"/>
            <a:ext cx="6162108" cy="3767039"/>
          </a:xfrm>
          <a:prstGeom prst="rect">
            <a:avLst/>
          </a:prstGeom>
        </p:spPr>
        <p:txBody>
          <a:bodyPr anchor="t" rtlCol="false" tIns="0" lIns="0" bIns="0" rIns="0">
            <a:spAutoFit/>
          </a:bodyPr>
          <a:lstStyle/>
          <a:p>
            <a:pPr algn="ctr">
              <a:lnSpc>
                <a:spcPts val="3718"/>
              </a:lnSpc>
            </a:pPr>
            <a:r>
              <a:rPr lang="en-US" sz="2446" spc="-75">
                <a:solidFill>
                  <a:srgbClr val="000000"/>
                </a:solidFill>
                <a:latin typeface="Montserrat"/>
                <a:ea typeface="Montserrat"/>
                <a:cs typeface="Montserrat"/>
                <a:sym typeface="Montserrat"/>
              </a:rPr>
              <a:t>Perform data analysis to find the </a:t>
            </a:r>
          </a:p>
          <a:p>
            <a:pPr algn="ctr">
              <a:lnSpc>
                <a:spcPts val="3718"/>
              </a:lnSpc>
            </a:pPr>
            <a:r>
              <a:rPr lang="en-US" sz="2446" spc="-75">
                <a:solidFill>
                  <a:srgbClr val="000000"/>
                </a:solidFill>
                <a:latin typeface="Montserrat"/>
                <a:ea typeface="Montserrat"/>
                <a:cs typeface="Montserrat"/>
                <a:sym typeface="Montserrat"/>
              </a:rPr>
              <a:t>3 top performing indexes over time. </a:t>
            </a:r>
          </a:p>
          <a:p>
            <a:pPr algn="ctr" marL="0" indent="0" lvl="0">
              <a:lnSpc>
                <a:spcPts val="4565"/>
              </a:lnSpc>
              <a:spcBef>
                <a:spcPct val="0"/>
              </a:spcBef>
            </a:pPr>
            <a:r>
              <a:rPr lang="en-US" sz="3003" spc="-93">
                <a:solidFill>
                  <a:srgbClr val="000000"/>
                </a:solidFill>
                <a:latin typeface="Montserrat"/>
                <a:ea typeface="Montserrat"/>
                <a:cs typeface="Montserrat"/>
                <a:sym typeface="Montserrat"/>
              </a:rPr>
              <a:t>Select the top most index and another in the same region to train the ML models for a comparative analysis from investment perspective.</a:t>
            </a:r>
          </a:p>
        </p:txBody>
      </p:sp>
      <p:sp>
        <p:nvSpPr>
          <p:cNvPr name="TextBox 20" id="20"/>
          <p:cNvSpPr txBox="true"/>
          <p:nvPr/>
        </p:nvSpPr>
        <p:spPr>
          <a:xfrm rot="0">
            <a:off x="12045646" y="2125720"/>
            <a:ext cx="4079566" cy="527338"/>
          </a:xfrm>
          <a:prstGeom prst="rect">
            <a:avLst/>
          </a:prstGeom>
        </p:spPr>
        <p:txBody>
          <a:bodyPr anchor="t" rtlCol="false" tIns="0" lIns="0" bIns="0" rIns="0">
            <a:spAutoFit/>
          </a:bodyPr>
          <a:lstStyle/>
          <a:p>
            <a:pPr algn="ctr" marL="0" indent="0" lvl="0">
              <a:lnSpc>
                <a:spcPts val="3310"/>
              </a:lnSpc>
              <a:spcBef>
                <a:spcPct val="0"/>
              </a:spcBef>
            </a:pPr>
            <a:r>
              <a:rPr lang="en-US" b="true" sz="3094">
                <a:solidFill>
                  <a:srgbClr val="000000"/>
                </a:solidFill>
                <a:latin typeface="Agrandir Medium"/>
                <a:ea typeface="Agrandir Medium"/>
                <a:cs typeface="Agrandir Medium"/>
                <a:sym typeface="Agrandir Medium"/>
              </a:rPr>
              <a:t>Comparability</a:t>
            </a:r>
          </a:p>
        </p:txBody>
      </p:sp>
      <p:grpSp>
        <p:nvGrpSpPr>
          <p:cNvPr name="Group 21" id="21"/>
          <p:cNvGrpSpPr/>
          <p:nvPr/>
        </p:nvGrpSpPr>
        <p:grpSpPr>
          <a:xfrm rot="0">
            <a:off x="941970" y="7292536"/>
            <a:ext cx="9404462" cy="2576568"/>
            <a:chOff x="0" y="0"/>
            <a:chExt cx="12539283" cy="3435423"/>
          </a:xfrm>
        </p:grpSpPr>
        <p:grpSp>
          <p:nvGrpSpPr>
            <p:cNvPr name="Group 22" id="22"/>
            <p:cNvGrpSpPr/>
            <p:nvPr/>
          </p:nvGrpSpPr>
          <p:grpSpPr>
            <a:xfrm rot="0">
              <a:off x="0" y="0"/>
              <a:ext cx="12539283" cy="3435423"/>
              <a:chOff x="0" y="0"/>
              <a:chExt cx="3359315" cy="920361"/>
            </a:xfrm>
          </p:grpSpPr>
          <p:sp>
            <p:nvSpPr>
              <p:cNvPr name="Freeform 23" id="23"/>
              <p:cNvSpPr/>
              <p:nvPr/>
            </p:nvSpPr>
            <p:spPr>
              <a:xfrm flipH="false" flipV="false" rot="0">
                <a:off x="0" y="0"/>
                <a:ext cx="3359315" cy="920361"/>
              </a:xfrm>
              <a:custGeom>
                <a:avLst/>
                <a:gdLst/>
                <a:ahLst/>
                <a:cxnLst/>
                <a:rect r="r" b="b" t="t" l="l"/>
                <a:pathLst>
                  <a:path h="920361" w="3359315">
                    <a:moveTo>
                      <a:pt x="15808" y="0"/>
                    </a:moveTo>
                    <a:lnTo>
                      <a:pt x="3343507" y="0"/>
                    </a:lnTo>
                    <a:cubicBezTo>
                      <a:pt x="3347700" y="0"/>
                      <a:pt x="3351720" y="1665"/>
                      <a:pt x="3354685" y="4630"/>
                    </a:cubicBezTo>
                    <a:cubicBezTo>
                      <a:pt x="3357650" y="7595"/>
                      <a:pt x="3359315" y="11616"/>
                      <a:pt x="3359315" y="15808"/>
                    </a:cubicBezTo>
                    <a:lnTo>
                      <a:pt x="3359315" y="904553"/>
                    </a:lnTo>
                    <a:cubicBezTo>
                      <a:pt x="3359315" y="913284"/>
                      <a:pt x="3352238" y="920361"/>
                      <a:pt x="3343507" y="920361"/>
                    </a:cubicBezTo>
                    <a:lnTo>
                      <a:pt x="15808" y="920361"/>
                    </a:lnTo>
                    <a:cubicBezTo>
                      <a:pt x="7078" y="920361"/>
                      <a:pt x="0" y="913284"/>
                      <a:pt x="0" y="904553"/>
                    </a:cubicBezTo>
                    <a:lnTo>
                      <a:pt x="0" y="15808"/>
                    </a:lnTo>
                    <a:cubicBezTo>
                      <a:pt x="0" y="7078"/>
                      <a:pt x="7078" y="0"/>
                      <a:pt x="15808" y="0"/>
                    </a:cubicBezTo>
                    <a:close/>
                  </a:path>
                </a:pathLst>
              </a:custGeom>
              <a:solidFill>
                <a:srgbClr val="BCAEFD"/>
              </a:solidFill>
              <a:ln w="19050" cap="rnd">
                <a:solidFill>
                  <a:srgbClr val="3A3937"/>
                </a:solidFill>
                <a:prstDash val="solid"/>
                <a:round/>
              </a:ln>
            </p:spPr>
          </p:sp>
          <p:sp>
            <p:nvSpPr>
              <p:cNvPr name="TextBox 24" id="24"/>
              <p:cNvSpPr txBox="true"/>
              <p:nvPr/>
            </p:nvSpPr>
            <p:spPr>
              <a:xfrm>
                <a:off x="0" y="9525"/>
                <a:ext cx="3359315" cy="910836"/>
              </a:xfrm>
              <a:prstGeom prst="rect">
                <a:avLst/>
              </a:prstGeom>
            </p:spPr>
            <p:txBody>
              <a:bodyPr anchor="ctr" rtlCol="false" tIns="50800" lIns="50800" bIns="50800" rIns="50800"/>
              <a:lstStyle/>
              <a:p>
                <a:pPr algn="ctr">
                  <a:lnSpc>
                    <a:spcPts val="2879"/>
                  </a:lnSpc>
                </a:pPr>
              </a:p>
            </p:txBody>
          </p:sp>
        </p:grpSp>
        <p:sp>
          <p:nvSpPr>
            <p:cNvPr name="TextBox 25" id="25"/>
            <p:cNvSpPr txBox="true"/>
            <p:nvPr/>
          </p:nvSpPr>
          <p:spPr>
            <a:xfrm rot="0">
              <a:off x="987898" y="1348347"/>
              <a:ext cx="10563486" cy="1499577"/>
            </a:xfrm>
            <a:prstGeom prst="rect">
              <a:avLst/>
            </a:prstGeom>
          </p:spPr>
          <p:txBody>
            <a:bodyPr anchor="t" rtlCol="false" tIns="0" lIns="0" bIns="0" rIns="0">
              <a:spAutoFit/>
            </a:bodyPr>
            <a:lstStyle/>
            <a:p>
              <a:pPr algn="ctr">
                <a:lnSpc>
                  <a:spcPts val="3334"/>
                </a:lnSpc>
              </a:pPr>
              <a:r>
                <a:rPr lang="en-US" sz="2193" spc="-68">
                  <a:solidFill>
                    <a:srgbClr val="000000"/>
                  </a:solidFill>
                  <a:latin typeface="Montserrat"/>
                  <a:ea typeface="Montserrat"/>
                  <a:cs typeface="Montserrat"/>
                  <a:sym typeface="Montserrat"/>
                </a:rPr>
                <a:t> Can a model be trained with near about 90% accuracy to be a potent advisor for investing in the stock market?</a:t>
              </a:r>
            </a:p>
            <a:p>
              <a:pPr algn="ctr" marL="0" indent="0" lvl="0">
                <a:lnSpc>
                  <a:spcPts val="2553"/>
                </a:lnSpc>
                <a:spcBef>
                  <a:spcPct val="0"/>
                </a:spcBef>
              </a:pPr>
            </a:p>
          </p:txBody>
        </p:sp>
        <p:sp>
          <p:nvSpPr>
            <p:cNvPr name="TextBox 26" id="26"/>
            <p:cNvSpPr txBox="true"/>
            <p:nvPr/>
          </p:nvSpPr>
          <p:spPr>
            <a:xfrm rot="0">
              <a:off x="651713" y="530350"/>
              <a:ext cx="11235857" cy="672805"/>
            </a:xfrm>
            <a:prstGeom prst="rect">
              <a:avLst/>
            </a:prstGeom>
          </p:spPr>
          <p:txBody>
            <a:bodyPr anchor="t" rtlCol="false" tIns="0" lIns="0" bIns="0" rIns="0">
              <a:spAutoFit/>
            </a:bodyPr>
            <a:lstStyle/>
            <a:p>
              <a:pPr algn="ctr" marL="0" indent="0" lvl="0">
                <a:lnSpc>
                  <a:spcPts val="3253"/>
                </a:lnSpc>
                <a:spcBef>
                  <a:spcPct val="0"/>
                </a:spcBef>
              </a:pPr>
              <a:r>
                <a:rPr lang="en-US" b="true" sz="3040">
                  <a:solidFill>
                    <a:srgbClr val="000000"/>
                  </a:solidFill>
                  <a:latin typeface="Agrandir Medium"/>
                  <a:ea typeface="Agrandir Medium"/>
                  <a:cs typeface="Agrandir Medium"/>
                  <a:sym typeface="Agrandir Medium"/>
                </a:rPr>
                <a:t>Reliability</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1EEEA"/>
        </a:solidFill>
      </p:bgPr>
    </p:bg>
    <p:spTree>
      <p:nvGrpSpPr>
        <p:cNvPr id="1" name=""/>
        <p:cNvGrpSpPr/>
        <p:nvPr/>
      </p:nvGrpSpPr>
      <p:grpSpPr>
        <a:xfrm>
          <a:off x="0" y="0"/>
          <a:ext cx="0" cy="0"/>
          <a:chOff x="0" y="0"/>
          <a:chExt cx="0" cy="0"/>
        </a:xfrm>
      </p:grpSpPr>
      <p:sp>
        <p:nvSpPr>
          <p:cNvPr name="Freeform 2" id="2"/>
          <p:cNvSpPr/>
          <p:nvPr/>
        </p:nvSpPr>
        <p:spPr>
          <a:xfrm flipH="false" flipV="false" rot="-273266">
            <a:off x="13083604" y="-915841"/>
            <a:ext cx="4312491" cy="3889082"/>
          </a:xfrm>
          <a:custGeom>
            <a:avLst/>
            <a:gdLst/>
            <a:ahLst/>
            <a:cxnLst/>
            <a:rect r="r" b="b" t="t" l="l"/>
            <a:pathLst>
              <a:path h="3889082" w="4312491">
                <a:moveTo>
                  <a:pt x="0" y="0"/>
                </a:moveTo>
                <a:lnTo>
                  <a:pt x="4312490" y="0"/>
                </a:lnTo>
                <a:lnTo>
                  <a:pt x="4312490" y="3889082"/>
                </a:lnTo>
                <a:lnTo>
                  <a:pt x="0" y="38890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6628119" y="7984657"/>
            <a:ext cx="11200050" cy="1328842"/>
          </a:xfrm>
          <a:prstGeom prst="rect">
            <a:avLst/>
          </a:prstGeom>
        </p:spPr>
        <p:txBody>
          <a:bodyPr anchor="t" rtlCol="false" tIns="0" lIns="0" bIns="0" rIns="0">
            <a:spAutoFit/>
          </a:bodyPr>
          <a:lstStyle/>
          <a:p>
            <a:pPr algn="r" marL="0" indent="0" lvl="0">
              <a:lnSpc>
                <a:spcPts val="9835"/>
              </a:lnSpc>
            </a:pPr>
            <a:r>
              <a:rPr lang="en-US" b="true" sz="10353" spc="-672">
                <a:solidFill>
                  <a:srgbClr val="171717"/>
                </a:solidFill>
                <a:latin typeface="Garet Bold"/>
                <a:ea typeface="Garet Bold"/>
                <a:cs typeface="Garet Bold"/>
                <a:sym typeface="Garet Bold"/>
              </a:rPr>
              <a:t>Methodology</a:t>
            </a:r>
          </a:p>
        </p:txBody>
      </p:sp>
      <p:sp>
        <p:nvSpPr>
          <p:cNvPr name="Freeform 4" id="4"/>
          <p:cNvSpPr/>
          <p:nvPr/>
        </p:nvSpPr>
        <p:spPr>
          <a:xfrm flipH="false" flipV="false" rot="450015">
            <a:off x="1512271" y="6228964"/>
            <a:ext cx="5028642" cy="5046994"/>
          </a:xfrm>
          <a:custGeom>
            <a:avLst/>
            <a:gdLst/>
            <a:ahLst/>
            <a:cxnLst/>
            <a:rect r="r" b="b" t="t" l="l"/>
            <a:pathLst>
              <a:path h="5046994" w="5028642">
                <a:moveTo>
                  <a:pt x="0" y="0"/>
                </a:moveTo>
                <a:lnTo>
                  <a:pt x="5028642" y="0"/>
                </a:lnTo>
                <a:lnTo>
                  <a:pt x="5028642" y="5046995"/>
                </a:lnTo>
                <a:lnTo>
                  <a:pt x="0" y="504699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grpSp>
        <p:nvGrpSpPr>
          <p:cNvPr name="Group 5" id="5"/>
          <p:cNvGrpSpPr/>
          <p:nvPr/>
        </p:nvGrpSpPr>
        <p:grpSpPr>
          <a:xfrm rot="0">
            <a:off x="185763" y="3813976"/>
            <a:ext cx="2628154" cy="1634076"/>
            <a:chOff x="0" y="0"/>
            <a:chExt cx="692189" cy="430374"/>
          </a:xfrm>
        </p:grpSpPr>
        <p:sp>
          <p:nvSpPr>
            <p:cNvPr name="Freeform 6" id="6"/>
            <p:cNvSpPr/>
            <p:nvPr/>
          </p:nvSpPr>
          <p:spPr>
            <a:xfrm flipH="false" flipV="false" rot="0">
              <a:off x="0" y="0"/>
              <a:ext cx="692189" cy="430374"/>
            </a:xfrm>
            <a:custGeom>
              <a:avLst/>
              <a:gdLst/>
              <a:ahLst/>
              <a:cxnLst/>
              <a:rect r="r" b="b" t="t" l="l"/>
              <a:pathLst>
                <a:path h="430374" w="692189">
                  <a:moveTo>
                    <a:pt x="0" y="0"/>
                  </a:moveTo>
                  <a:lnTo>
                    <a:pt x="692189" y="0"/>
                  </a:lnTo>
                  <a:lnTo>
                    <a:pt x="692189" y="430374"/>
                  </a:lnTo>
                  <a:lnTo>
                    <a:pt x="0" y="430374"/>
                  </a:lnTo>
                  <a:close/>
                </a:path>
              </a:pathLst>
            </a:custGeom>
            <a:solidFill>
              <a:srgbClr val="BCAEFD"/>
            </a:solidFill>
          </p:spPr>
        </p:sp>
        <p:sp>
          <p:nvSpPr>
            <p:cNvPr name="TextBox 7" id="7"/>
            <p:cNvSpPr txBox="true"/>
            <p:nvPr/>
          </p:nvSpPr>
          <p:spPr>
            <a:xfrm>
              <a:off x="0" y="-47625"/>
              <a:ext cx="692189" cy="477999"/>
            </a:xfrm>
            <a:prstGeom prst="rect">
              <a:avLst/>
            </a:prstGeom>
          </p:spPr>
          <p:txBody>
            <a:bodyPr anchor="ctr" rtlCol="false" tIns="50800" lIns="50800" bIns="50800" rIns="50800"/>
            <a:lstStyle/>
            <a:p>
              <a:pPr algn="ctr">
                <a:lnSpc>
                  <a:spcPts val="3500"/>
                </a:lnSpc>
              </a:pPr>
              <a:r>
                <a:rPr lang="en-US" b="true" sz="2500" u="sng">
                  <a:solidFill>
                    <a:srgbClr val="000000"/>
                  </a:solidFill>
                  <a:latin typeface="Inter Bold"/>
                  <a:ea typeface="Inter Bold"/>
                  <a:cs typeface="Inter Bold"/>
                  <a:sym typeface="Inter Bold"/>
                </a:rPr>
                <a:t>Data Gathering</a:t>
              </a:r>
            </a:p>
          </p:txBody>
        </p:sp>
      </p:grpSp>
      <p:grpSp>
        <p:nvGrpSpPr>
          <p:cNvPr name="Group 8" id="8"/>
          <p:cNvGrpSpPr/>
          <p:nvPr/>
        </p:nvGrpSpPr>
        <p:grpSpPr>
          <a:xfrm rot="0">
            <a:off x="3465600" y="3813976"/>
            <a:ext cx="2628154" cy="1634076"/>
            <a:chOff x="0" y="0"/>
            <a:chExt cx="692189" cy="430374"/>
          </a:xfrm>
        </p:grpSpPr>
        <p:sp>
          <p:nvSpPr>
            <p:cNvPr name="Freeform 9" id="9"/>
            <p:cNvSpPr/>
            <p:nvPr/>
          </p:nvSpPr>
          <p:spPr>
            <a:xfrm flipH="false" flipV="false" rot="0">
              <a:off x="0" y="0"/>
              <a:ext cx="692189" cy="430374"/>
            </a:xfrm>
            <a:custGeom>
              <a:avLst/>
              <a:gdLst/>
              <a:ahLst/>
              <a:cxnLst/>
              <a:rect r="r" b="b" t="t" l="l"/>
              <a:pathLst>
                <a:path h="430374" w="692189">
                  <a:moveTo>
                    <a:pt x="0" y="0"/>
                  </a:moveTo>
                  <a:lnTo>
                    <a:pt x="692189" y="0"/>
                  </a:lnTo>
                  <a:lnTo>
                    <a:pt x="692189" y="430374"/>
                  </a:lnTo>
                  <a:lnTo>
                    <a:pt x="0" y="430374"/>
                  </a:lnTo>
                  <a:close/>
                </a:path>
              </a:pathLst>
            </a:custGeom>
            <a:solidFill>
              <a:srgbClr val="DBAADF"/>
            </a:solidFill>
          </p:spPr>
        </p:sp>
        <p:sp>
          <p:nvSpPr>
            <p:cNvPr name="TextBox 10" id="10"/>
            <p:cNvSpPr txBox="true"/>
            <p:nvPr/>
          </p:nvSpPr>
          <p:spPr>
            <a:xfrm>
              <a:off x="0" y="-47625"/>
              <a:ext cx="692189" cy="477999"/>
            </a:xfrm>
            <a:prstGeom prst="rect">
              <a:avLst/>
            </a:prstGeom>
          </p:spPr>
          <p:txBody>
            <a:bodyPr anchor="ctr" rtlCol="false" tIns="50800" lIns="50800" bIns="50800" rIns="50800"/>
            <a:lstStyle/>
            <a:p>
              <a:pPr algn="ctr">
                <a:lnSpc>
                  <a:spcPts val="3500"/>
                </a:lnSpc>
              </a:pPr>
              <a:r>
                <a:rPr lang="en-US" b="true" sz="2500" u="sng">
                  <a:solidFill>
                    <a:srgbClr val="000000"/>
                  </a:solidFill>
                  <a:latin typeface="Inter Bold"/>
                  <a:ea typeface="Inter Bold"/>
                  <a:cs typeface="Inter Bold"/>
                  <a:sym typeface="Inter Bold"/>
                </a:rPr>
                <a:t>Data Exploration</a:t>
              </a:r>
            </a:p>
          </p:txBody>
        </p:sp>
      </p:grpSp>
      <p:grpSp>
        <p:nvGrpSpPr>
          <p:cNvPr name="Group 11" id="11"/>
          <p:cNvGrpSpPr/>
          <p:nvPr/>
        </p:nvGrpSpPr>
        <p:grpSpPr>
          <a:xfrm rot="0">
            <a:off x="6743795" y="3813976"/>
            <a:ext cx="2628154" cy="1634076"/>
            <a:chOff x="0" y="0"/>
            <a:chExt cx="692189" cy="430374"/>
          </a:xfrm>
        </p:grpSpPr>
        <p:sp>
          <p:nvSpPr>
            <p:cNvPr name="Freeform 12" id="12"/>
            <p:cNvSpPr/>
            <p:nvPr/>
          </p:nvSpPr>
          <p:spPr>
            <a:xfrm flipH="false" flipV="false" rot="0">
              <a:off x="0" y="0"/>
              <a:ext cx="692189" cy="430374"/>
            </a:xfrm>
            <a:custGeom>
              <a:avLst/>
              <a:gdLst/>
              <a:ahLst/>
              <a:cxnLst/>
              <a:rect r="r" b="b" t="t" l="l"/>
              <a:pathLst>
                <a:path h="430374" w="692189">
                  <a:moveTo>
                    <a:pt x="0" y="0"/>
                  </a:moveTo>
                  <a:lnTo>
                    <a:pt x="692189" y="0"/>
                  </a:lnTo>
                  <a:lnTo>
                    <a:pt x="692189" y="430374"/>
                  </a:lnTo>
                  <a:lnTo>
                    <a:pt x="0" y="430374"/>
                  </a:lnTo>
                  <a:close/>
                </a:path>
              </a:pathLst>
            </a:custGeom>
            <a:solidFill>
              <a:srgbClr val="BCAEFD"/>
            </a:solidFill>
          </p:spPr>
        </p:sp>
        <p:sp>
          <p:nvSpPr>
            <p:cNvPr name="TextBox 13" id="13"/>
            <p:cNvSpPr txBox="true"/>
            <p:nvPr/>
          </p:nvSpPr>
          <p:spPr>
            <a:xfrm>
              <a:off x="0" y="-47625"/>
              <a:ext cx="692189" cy="477999"/>
            </a:xfrm>
            <a:prstGeom prst="rect">
              <a:avLst/>
            </a:prstGeom>
          </p:spPr>
          <p:txBody>
            <a:bodyPr anchor="ctr" rtlCol="false" tIns="50800" lIns="50800" bIns="50800" rIns="50800"/>
            <a:lstStyle/>
            <a:p>
              <a:pPr algn="ctr">
                <a:lnSpc>
                  <a:spcPts val="3500"/>
                </a:lnSpc>
              </a:pPr>
              <a:r>
                <a:rPr lang="en-US" b="true" sz="2500" u="sng">
                  <a:solidFill>
                    <a:srgbClr val="000000"/>
                  </a:solidFill>
                  <a:latin typeface="Inter Bold"/>
                  <a:ea typeface="Inter Bold"/>
                  <a:cs typeface="Inter Bold"/>
                  <a:sym typeface="Inter Bold"/>
                </a:rPr>
                <a:t>Data Cleaning</a:t>
              </a:r>
            </a:p>
          </p:txBody>
        </p:sp>
      </p:grpSp>
      <p:grpSp>
        <p:nvGrpSpPr>
          <p:cNvPr name="Group 14" id="14"/>
          <p:cNvGrpSpPr/>
          <p:nvPr/>
        </p:nvGrpSpPr>
        <p:grpSpPr>
          <a:xfrm rot="0">
            <a:off x="10019649" y="3800954"/>
            <a:ext cx="3879129" cy="3242108"/>
            <a:chOff x="0" y="0"/>
            <a:chExt cx="1021663" cy="853889"/>
          </a:xfrm>
        </p:grpSpPr>
        <p:sp>
          <p:nvSpPr>
            <p:cNvPr name="Freeform 15" id="15"/>
            <p:cNvSpPr/>
            <p:nvPr/>
          </p:nvSpPr>
          <p:spPr>
            <a:xfrm flipH="false" flipV="false" rot="0">
              <a:off x="0" y="0"/>
              <a:ext cx="1021664" cy="853889"/>
            </a:xfrm>
            <a:custGeom>
              <a:avLst/>
              <a:gdLst/>
              <a:ahLst/>
              <a:cxnLst/>
              <a:rect r="r" b="b" t="t" l="l"/>
              <a:pathLst>
                <a:path h="853889" w="1021664">
                  <a:moveTo>
                    <a:pt x="0" y="0"/>
                  </a:moveTo>
                  <a:lnTo>
                    <a:pt x="1021664" y="0"/>
                  </a:lnTo>
                  <a:lnTo>
                    <a:pt x="1021664" y="853889"/>
                  </a:lnTo>
                  <a:lnTo>
                    <a:pt x="0" y="853889"/>
                  </a:lnTo>
                  <a:close/>
                </a:path>
              </a:pathLst>
            </a:custGeom>
            <a:solidFill>
              <a:srgbClr val="DBAADF"/>
            </a:solidFill>
          </p:spPr>
        </p:sp>
        <p:sp>
          <p:nvSpPr>
            <p:cNvPr name="TextBox 16" id="16"/>
            <p:cNvSpPr txBox="true"/>
            <p:nvPr/>
          </p:nvSpPr>
          <p:spPr>
            <a:xfrm>
              <a:off x="0" y="-47625"/>
              <a:ext cx="1021663" cy="901514"/>
            </a:xfrm>
            <a:prstGeom prst="rect">
              <a:avLst/>
            </a:prstGeom>
          </p:spPr>
          <p:txBody>
            <a:bodyPr anchor="ctr" rtlCol="false" tIns="50800" lIns="50800" bIns="50800" rIns="50800"/>
            <a:lstStyle/>
            <a:p>
              <a:pPr algn="ctr">
                <a:lnSpc>
                  <a:spcPts val="3500"/>
                </a:lnSpc>
              </a:pPr>
              <a:r>
                <a:rPr lang="en-US" b="true" sz="2500" u="sng">
                  <a:solidFill>
                    <a:srgbClr val="000000"/>
                  </a:solidFill>
                  <a:latin typeface="Inter Bold"/>
                  <a:ea typeface="Inter Bold"/>
                  <a:cs typeface="Inter Bold"/>
                  <a:sym typeface="Inter Bold"/>
                </a:rPr>
                <a:t>Machine Learning</a:t>
              </a:r>
            </a:p>
            <a:p>
              <a:pPr algn="l" marL="539751" indent="-269876" lvl="1">
                <a:lnSpc>
                  <a:spcPts val="3500"/>
                </a:lnSpc>
                <a:buFont typeface="Arial"/>
                <a:buChar char="•"/>
              </a:pPr>
              <a:r>
                <a:rPr lang="en-US" sz="2500">
                  <a:solidFill>
                    <a:srgbClr val="000000"/>
                  </a:solidFill>
                  <a:latin typeface="Inter"/>
                  <a:ea typeface="Inter"/>
                  <a:cs typeface="Inter"/>
                  <a:sym typeface="Inter"/>
                </a:rPr>
                <a:t>Logistic Regression</a:t>
              </a:r>
            </a:p>
            <a:p>
              <a:pPr algn="l" marL="539751" indent="-269876" lvl="1">
                <a:lnSpc>
                  <a:spcPts val="3500"/>
                </a:lnSpc>
                <a:buFont typeface="Arial"/>
                <a:buChar char="•"/>
              </a:pPr>
              <a:r>
                <a:rPr lang="en-US" sz="2500">
                  <a:solidFill>
                    <a:srgbClr val="000000"/>
                  </a:solidFill>
                  <a:latin typeface="Inter"/>
                  <a:ea typeface="Inter"/>
                  <a:cs typeface="Inter"/>
                  <a:sym typeface="Inter"/>
                </a:rPr>
                <a:t>Decision Tree</a:t>
              </a:r>
            </a:p>
            <a:p>
              <a:pPr algn="l" marL="539751" indent="-269876" lvl="1">
                <a:lnSpc>
                  <a:spcPts val="3500"/>
                </a:lnSpc>
                <a:buFont typeface="Arial"/>
                <a:buChar char="•"/>
              </a:pPr>
              <a:r>
                <a:rPr lang="en-US" sz="2500">
                  <a:solidFill>
                    <a:srgbClr val="000000"/>
                  </a:solidFill>
                  <a:latin typeface="Inter"/>
                  <a:ea typeface="Inter"/>
                  <a:cs typeface="Inter"/>
                  <a:sym typeface="Inter"/>
                </a:rPr>
                <a:t>Random Forest</a:t>
              </a:r>
            </a:p>
            <a:p>
              <a:pPr algn="l" marL="539751" indent="-269876" lvl="1">
                <a:lnSpc>
                  <a:spcPts val="3500"/>
                </a:lnSpc>
                <a:buFont typeface="Arial"/>
                <a:buChar char="•"/>
              </a:pPr>
              <a:r>
                <a:rPr lang="en-US" sz="2500">
                  <a:solidFill>
                    <a:srgbClr val="000000"/>
                  </a:solidFill>
                  <a:latin typeface="Inter"/>
                  <a:ea typeface="Inter"/>
                  <a:cs typeface="Inter"/>
                  <a:sym typeface="Inter"/>
                </a:rPr>
                <a:t>Neural Network</a:t>
              </a:r>
            </a:p>
            <a:p>
              <a:pPr algn="l" marL="539751" indent="-269876" lvl="1">
                <a:lnSpc>
                  <a:spcPts val="3500"/>
                </a:lnSpc>
                <a:buFont typeface="Arial"/>
                <a:buChar char="•"/>
              </a:pPr>
              <a:r>
                <a:rPr lang="en-US" sz="2500">
                  <a:solidFill>
                    <a:srgbClr val="000000"/>
                  </a:solidFill>
                  <a:latin typeface="Inter"/>
                  <a:ea typeface="Inter"/>
                  <a:cs typeface="Inter"/>
                  <a:sym typeface="Inter"/>
                </a:rPr>
                <a:t>Optimization</a:t>
              </a:r>
            </a:p>
            <a:p>
              <a:pPr algn="l" marL="539751" indent="-269876" lvl="1">
                <a:lnSpc>
                  <a:spcPts val="3500"/>
                </a:lnSpc>
                <a:buFont typeface="Arial"/>
                <a:buChar char="•"/>
              </a:pPr>
              <a:r>
                <a:rPr lang="en-US" sz="2500">
                  <a:solidFill>
                    <a:srgbClr val="000000"/>
                  </a:solidFill>
                  <a:latin typeface="Inter"/>
                  <a:ea typeface="Inter"/>
                  <a:cs typeface="Inter"/>
                  <a:sym typeface="Inter"/>
                </a:rPr>
                <a:t>Ensemble</a:t>
              </a:r>
            </a:p>
          </p:txBody>
        </p:sp>
      </p:grpSp>
      <p:grpSp>
        <p:nvGrpSpPr>
          <p:cNvPr name="Group 17" id="17"/>
          <p:cNvGrpSpPr/>
          <p:nvPr/>
        </p:nvGrpSpPr>
        <p:grpSpPr>
          <a:xfrm rot="0">
            <a:off x="14546477" y="3813976"/>
            <a:ext cx="3367938" cy="1634076"/>
            <a:chOff x="0" y="0"/>
            <a:chExt cx="887029" cy="430374"/>
          </a:xfrm>
        </p:grpSpPr>
        <p:sp>
          <p:nvSpPr>
            <p:cNvPr name="Freeform 18" id="18"/>
            <p:cNvSpPr/>
            <p:nvPr/>
          </p:nvSpPr>
          <p:spPr>
            <a:xfrm flipH="false" flipV="false" rot="0">
              <a:off x="0" y="0"/>
              <a:ext cx="887029" cy="430374"/>
            </a:xfrm>
            <a:custGeom>
              <a:avLst/>
              <a:gdLst/>
              <a:ahLst/>
              <a:cxnLst/>
              <a:rect r="r" b="b" t="t" l="l"/>
              <a:pathLst>
                <a:path h="430374" w="887029">
                  <a:moveTo>
                    <a:pt x="0" y="0"/>
                  </a:moveTo>
                  <a:lnTo>
                    <a:pt x="887029" y="0"/>
                  </a:lnTo>
                  <a:lnTo>
                    <a:pt x="887029" y="430374"/>
                  </a:lnTo>
                  <a:lnTo>
                    <a:pt x="0" y="430374"/>
                  </a:lnTo>
                  <a:close/>
                </a:path>
              </a:pathLst>
            </a:custGeom>
            <a:solidFill>
              <a:srgbClr val="BCAEFD"/>
            </a:solidFill>
          </p:spPr>
        </p:sp>
        <p:sp>
          <p:nvSpPr>
            <p:cNvPr name="TextBox 19" id="19"/>
            <p:cNvSpPr txBox="true"/>
            <p:nvPr/>
          </p:nvSpPr>
          <p:spPr>
            <a:xfrm>
              <a:off x="0" y="-47625"/>
              <a:ext cx="887029" cy="477999"/>
            </a:xfrm>
            <a:prstGeom prst="rect">
              <a:avLst/>
            </a:prstGeom>
          </p:spPr>
          <p:txBody>
            <a:bodyPr anchor="ctr" rtlCol="false" tIns="50800" lIns="50800" bIns="50800" rIns="50800"/>
            <a:lstStyle/>
            <a:p>
              <a:pPr algn="ctr">
                <a:lnSpc>
                  <a:spcPts val="3500"/>
                </a:lnSpc>
              </a:pPr>
              <a:r>
                <a:rPr lang="en-US" b="true" sz="2500" u="sng">
                  <a:solidFill>
                    <a:srgbClr val="000000"/>
                  </a:solidFill>
                  <a:latin typeface="Inter Bold"/>
                  <a:ea typeface="Inter Bold"/>
                  <a:cs typeface="Inter Bold"/>
                  <a:sym typeface="Inter Bold"/>
                </a:rPr>
                <a:t>Assessment and Conclusion</a:t>
              </a:r>
            </a:p>
          </p:txBody>
        </p:sp>
      </p:grpSp>
      <p:sp>
        <p:nvSpPr>
          <p:cNvPr name="AutoShape 20" id="20"/>
          <p:cNvSpPr/>
          <p:nvPr/>
        </p:nvSpPr>
        <p:spPr>
          <a:xfrm>
            <a:off x="2813917" y="4631014"/>
            <a:ext cx="651683" cy="0"/>
          </a:xfrm>
          <a:prstGeom prst="line">
            <a:avLst/>
          </a:prstGeom>
          <a:ln cap="flat" w="76200">
            <a:solidFill>
              <a:srgbClr val="000000"/>
            </a:solidFill>
            <a:prstDash val="solid"/>
            <a:headEnd type="none" len="sm" w="sm"/>
            <a:tailEnd type="arrow" len="sm" w="med"/>
          </a:ln>
        </p:spPr>
      </p:sp>
      <p:sp>
        <p:nvSpPr>
          <p:cNvPr name="AutoShape 21" id="21"/>
          <p:cNvSpPr/>
          <p:nvPr/>
        </p:nvSpPr>
        <p:spPr>
          <a:xfrm>
            <a:off x="6093754" y="4631014"/>
            <a:ext cx="650041" cy="0"/>
          </a:xfrm>
          <a:prstGeom prst="line">
            <a:avLst/>
          </a:prstGeom>
          <a:ln cap="flat" w="76200">
            <a:solidFill>
              <a:srgbClr val="000000"/>
            </a:solidFill>
            <a:prstDash val="solid"/>
            <a:headEnd type="none" len="sm" w="sm"/>
            <a:tailEnd type="arrow" len="sm" w="med"/>
          </a:ln>
        </p:spPr>
      </p:sp>
      <p:sp>
        <p:nvSpPr>
          <p:cNvPr name="AutoShape 22" id="22"/>
          <p:cNvSpPr/>
          <p:nvPr/>
        </p:nvSpPr>
        <p:spPr>
          <a:xfrm>
            <a:off x="9371949" y="4631014"/>
            <a:ext cx="647700" cy="0"/>
          </a:xfrm>
          <a:prstGeom prst="line">
            <a:avLst/>
          </a:prstGeom>
          <a:ln cap="flat" w="76200">
            <a:solidFill>
              <a:srgbClr val="000000"/>
            </a:solidFill>
            <a:prstDash val="solid"/>
            <a:headEnd type="none" len="sm" w="sm"/>
            <a:tailEnd type="arrow" len="sm" w="med"/>
          </a:ln>
        </p:spPr>
      </p:sp>
      <p:sp>
        <p:nvSpPr>
          <p:cNvPr name="AutoShape 23" id="23"/>
          <p:cNvSpPr/>
          <p:nvPr/>
        </p:nvSpPr>
        <p:spPr>
          <a:xfrm>
            <a:off x="13898777" y="4631014"/>
            <a:ext cx="647700" cy="0"/>
          </a:xfrm>
          <a:prstGeom prst="line">
            <a:avLst/>
          </a:prstGeom>
          <a:ln cap="flat" w="76200">
            <a:solidFill>
              <a:srgbClr val="000000"/>
            </a:solidFill>
            <a:prstDash val="solid"/>
            <a:headEnd type="none" len="sm" w="sm"/>
            <a:tailEnd type="arrow" len="sm" w="med"/>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false" flipV="false" rot="0">
            <a:off x="13100345" y="1028700"/>
            <a:ext cx="4071839" cy="4071839"/>
          </a:xfrm>
          <a:custGeom>
            <a:avLst/>
            <a:gdLst/>
            <a:ahLst/>
            <a:cxnLst/>
            <a:rect r="r" b="b" t="t" l="l"/>
            <a:pathLst>
              <a:path h="4071839" w="4071839">
                <a:moveTo>
                  <a:pt x="0" y="0"/>
                </a:moveTo>
                <a:lnTo>
                  <a:pt x="4071840" y="0"/>
                </a:lnTo>
                <a:lnTo>
                  <a:pt x="4071840" y="4071839"/>
                </a:lnTo>
                <a:lnTo>
                  <a:pt x="0" y="4071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915358" y="1369867"/>
            <a:ext cx="3725605" cy="3773633"/>
          </a:xfrm>
          <a:custGeom>
            <a:avLst/>
            <a:gdLst/>
            <a:ahLst/>
            <a:cxnLst/>
            <a:rect r="r" b="b" t="t" l="l"/>
            <a:pathLst>
              <a:path h="3773633" w="3725605">
                <a:moveTo>
                  <a:pt x="0" y="0"/>
                </a:moveTo>
                <a:lnTo>
                  <a:pt x="3725605" y="0"/>
                </a:lnTo>
                <a:lnTo>
                  <a:pt x="3725605" y="3773633"/>
                </a:lnTo>
                <a:lnTo>
                  <a:pt x="0" y="37736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3513859"/>
            <a:ext cx="7429458" cy="2702553"/>
          </a:xfrm>
          <a:prstGeom prst="rect">
            <a:avLst/>
          </a:prstGeom>
        </p:spPr>
        <p:txBody>
          <a:bodyPr anchor="t" rtlCol="false" tIns="0" lIns="0" bIns="0" rIns="0">
            <a:spAutoFit/>
          </a:bodyPr>
          <a:lstStyle/>
          <a:p>
            <a:pPr algn="l" marL="0" indent="0" lvl="0">
              <a:lnSpc>
                <a:spcPts val="10315"/>
              </a:lnSpc>
              <a:spcBef>
                <a:spcPct val="0"/>
              </a:spcBef>
            </a:pPr>
            <a:r>
              <a:rPr lang="en-US" b="true" sz="10858" spc="-705">
                <a:solidFill>
                  <a:srgbClr val="F1EEEA"/>
                </a:solidFill>
                <a:latin typeface="Garet Bold"/>
                <a:ea typeface="Garet Bold"/>
                <a:cs typeface="Garet Bold"/>
                <a:sym typeface="Garet Bold"/>
              </a:rPr>
              <a:t>Data Gathering</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EEEA"/>
        </a:solidFill>
      </p:bgPr>
    </p:bg>
    <p:spTree>
      <p:nvGrpSpPr>
        <p:cNvPr id="1" name=""/>
        <p:cNvGrpSpPr/>
        <p:nvPr/>
      </p:nvGrpSpPr>
      <p:grpSpPr>
        <a:xfrm>
          <a:off x="0" y="0"/>
          <a:ext cx="0" cy="0"/>
          <a:chOff x="0" y="0"/>
          <a:chExt cx="0" cy="0"/>
        </a:xfrm>
      </p:grpSpPr>
      <p:sp>
        <p:nvSpPr>
          <p:cNvPr name="Freeform 2" id="2"/>
          <p:cNvSpPr/>
          <p:nvPr/>
        </p:nvSpPr>
        <p:spPr>
          <a:xfrm flipH="false" flipV="false" rot="238430">
            <a:off x="16850235" y="1169961"/>
            <a:ext cx="2913608" cy="3373651"/>
          </a:xfrm>
          <a:custGeom>
            <a:avLst/>
            <a:gdLst/>
            <a:ahLst/>
            <a:cxnLst/>
            <a:rect r="r" b="b" t="t" l="l"/>
            <a:pathLst>
              <a:path h="3373651" w="2913608">
                <a:moveTo>
                  <a:pt x="0" y="0"/>
                </a:moveTo>
                <a:lnTo>
                  <a:pt x="2913608" y="0"/>
                </a:lnTo>
                <a:lnTo>
                  <a:pt x="2913608" y="3373651"/>
                </a:lnTo>
                <a:lnTo>
                  <a:pt x="0" y="3373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795621" y="7111923"/>
            <a:ext cx="3538729" cy="3069043"/>
          </a:xfrm>
          <a:custGeom>
            <a:avLst/>
            <a:gdLst/>
            <a:ahLst/>
            <a:cxnLst/>
            <a:rect r="r" b="b" t="t" l="l"/>
            <a:pathLst>
              <a:path h="3069043" w="3538729">
                <a:moveTo>
                  <a:pt x="0" y="0"/>
                </a:moveTo>
                <a:lnTo>
                  <a:pt x="3538729" y="0"/>
                </a:lnTo>
                <a:lnTo>
                  <a:pt x="3538729" y="3069043"/>
                </a:lnTo>
                <a:lnTo>
                  <a:pt x="0" y="306904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aphicFrame>
        <p:nvGraphicFramePr>
          <p:cNvPr name="Table 4" id="4"/>
          <p:cNvGraphicFramePr>
            <a:graphicFrameLocks noGrp="true"/>
          </p:cNvGraphicFramePr>
          <p:nvPr/>
        </p:nvGraphicFramePr>
        <p:xfrm>
          <a:off x="1877228" y="3411373"/>
          <a:ext cx="6171449" cy="5888096"/>
        </p:xfrm>
        <a:graphic>
          <a:graphicData uri="http://schemas.openxmlformats.org/drawingml/2006/table">
            <a:tbl>
              <a:tblPr/>
              <a:tblGrid>
                <a:gridCol w="770681"/>
                <a:gridCol w="592632"/>
                <a:gridCol w="842257"/>
                <a:gridCol w="842257"/>
                <a:gridCol w="827786"/>
                <a:gridCol w="785151"/>
                <a:gridCol w="840200"/>
                <a:gridCol w="670487"/>
              </a:tblGrid>
              <a:tr h="195014">
                <a:tc>
                  <a:txBody>
                    <a:bodyPr anchor="t" rtlCol="false"/>
                    <a:lstStyle/>
                    <a:p>
                      <a:pPr algn="l">
                        <a:lnSpc>
                          <a:spcPts val="1120"/>
                        </a:lnSpc>
                        <a:defRPr/>
                      </a:pPr>
                      <a:r>
                        <a:rPr lang="en-US" sz="800" b="true">
                          <a:solidFill>
                            <a:srgbClr val="000000"/>
                          </a:solidFill>
                          <a:latin typeface="Inter Bold"/>
                          <a:ea typeface="Inter Bold"/>
                          <a:cs typeface="Inter Bold"/>
                          <a:sym typeface="Inter Bold"/>
                        </a:rPr>
                        <a:t>Index</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1EEEA"/>
                    </a:solidFill>
                  </a:tcPr>
                </a:tc>
                <a:tc>
                  <a:txBody>
                    <a:bodyPr anchor="t" rtlCol="false"/>
                    <a:lstStyle/>
                    <a:p>
                      <a:pPr algn="l">
                        <a:lnSpc>
                          <a:spcPts val="1120"/>
                        </a:lnSpc>
                        <a:defRPr/>
                      </a:pPr>
                      <a:r>
                        <a:rPr lang="en-US" sz="800" b="true">
                          <a:solidFill>
                            <a:srgbClr val="000000"/>
                          </a:solidFill>
                          <a:latin typeface="Inter Bold"/>
                          <a:ea typeface="Inter Bold"/>
                          <a:cs typeface="Inter Bold"/>
                          <a:sym typeface="Inter Bold"/>
                        </a:rPr>
                        <a:t>Date</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1EEEA"/>
                    </a:solidFill>
                  </a:tcPr>
                </a:tc>
                <a:tc>
                  <a:txBody>
                    <a:bodyPr anchor="t" rtlCol="false"/>
                    <a:lstStyle/>
                    <a:p>
                      <a:pPr algn="l">
                        <a:lnSpc>
                          <a:spcPts val="1120"/>
                        </a:lnSpc>
                        <a:defRPr/>
                      </a:pPr>
                      <a:r>
                        <a:rPr lang="en-US" sz="800" b="true">
                          <a:solidFill>
                            <a:srgbClr val="000000"/>
                          </a:solidFill>
                          <a:latin typeface="Inter Bold"/>
                          <a:ea typeface="Inter Bold"/>
                          <a:cs typeface="Inter Bold"/>
                          <a:sym typeface="Inter Bold"/>
                        </a:rPr>
                        <a:t>Open</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1EEEA"/>
                    </a:solidFill>
                  </a:tcPr>
                </a:tc>
                <a:tc>
                  <a:txBody>
                    <a:bodyPr anchor="t" rtlCol="false"/>
                    <a:lstStyle/>
                    <a:p>
                      <a:pPr algn="l">
                        <a:lnSpc>
                          <a:spcPts val="1120"/>
                        </a:lnSpc>
                        <a:defRPr/>
                      </a:pPr>
                      <a:r>
                        <a:rPr lang="en-US" sz="800" b="true">
                          <a:solidFill>
                            <a:srgbClr val="000000"/>
                          </a:solidFill>
                          <a:latin typeface="Inter Bold"/>
                          <a:ea typeface="Inter Bold"/>
                          <a:cs typeface="Inter Bold"/>
                          <a:sym typeface="Inter Bold"/>
                        </a:rPr>
                        <a:t>High</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1EEEA"/>
                    </a:solidFill>
                  </a:tcPr>
                </a:tc>
                <a:tc>
                  <a:txBody>
                    <a:bodyPr anchor="t" rtlCol="false"/>
                    <a:lstStyle/>
                    <a:p>
                      <a:pPr algn="l">
                        <a:lnSpc>
                          <a:spcPts val="1120"/>
                        </a:lnSpc>
                        <a:defRPr/>
                      </a:pPr>
                      <a:r>
                        <a:rPr lang="en-US" sz="800" b="true">
                          <a:solidFill>
                            <a:srgbClr val="000000"/>
                          </a:solidFill>
                          <a:latin typeface="Inter Bold"/>
                          <a:ea typeface="Inter Bold"/>
                          <a:cs typeface="Inter Bold"/>
                          <a:sym typeface="Inter Bold"/>
                        </a:rPr>
                        <a:t>Low</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1EEEA"/>
                    </a:solidFill>
                  </a:tcPr>
                </a:tc>
                <a:tc>
                  <a:txBody>
                    <a:bodyPr anchor="t" rtlCol="false"/>
                    <a:lstStyle/>
                    <a:p>
                      <a:pPr algn="l">
                        <a:lnSpc>
                          <a:spcPts val="1120"/>
                        </a:lnSpc>
                        <a:defRPr/>
                      </a:pPr>
                      <a:r>
                        <a:rPr lang="en-US" sz="800" b="true">
                          <a:solidFill>
                            <a:srgbClr val="000000"/>
                          </a:solidFill>
                          <a:latin typeface="Inter Bold"/>
                          <a:ea typeface="Inter Bold"/>
                          <a:cs typeface="Inter Bold"/>
                          <a:sym typeface="Inter Bold"/>
                        </a:rPr>
                        <a:t>Close</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1EEEA"/>
                    </a:solidFill>
                  </a:tcPr>
                </a:tc>
                <a:tc>
                  <a:txBody>
                    <a:bodyPr anchor="t" rtlCol="false"/>
                    <a:lstStyle/>
                    <a:p>
                      <a:pPr algn="l">
                        <a:lnSpc>
                          <a:spcPts val="1120"/>
                        </a:lnSpc>
                        <a:defRPr/>
                      </a:pPr>
                      <a:r>
                        <a:rPr lang="en-US" sz="800" b="true">
                          <a:solidFill>
                            <a:srgbClr val="000000"/>
                          </a:solidFill>
                          <a:latin typeface="Inter Bold"/>
                          <a:ea typeface="Inter Bold"/>
                          <a:cs typeface="Inter Bold"/>
                          <a:sym typeface="Inter Bold"/>
                        </a:rPr>
                        <a:t>Adj Close</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1EEEA"/>
                    </a:solidFill>
                  </a:tcPr>
                </a:tc>
                <a:tc>
                  <a:txBody>
                    <a:bodyPr anchor="t" rtlCol="false"/>
                    <a:lstStyle/>
                    <a:p>
                      <a:pPr algn="l">
                        <a:lnSpc>
                          <a:spcPts val="1120"/>
                        </a:lnSpc>
                        <a:defRPr/>
                      </a:pPr>
                      <a:r>
                        <a:rPr lang="en-US" sz="800" b="true">
                          <a:solidFill>
                            <a:srgbClr val="000000"/>
                          </a:solidFill>
                          <a:latin typeface="Inter Bold"/>
                          <a:ea typeface="Inter Bold"/>
                          <a:cs typeface="Inter Bold"/>
                          <a:sym typeface="Inter Bold"/>
                        </a:rPr>
                        <a:t>Volume</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1EEEA"/>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N225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6/3/21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28890.39063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29157.16016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28879.15039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29058.10938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29058.10938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399001.SZ</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6/2/21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15044.94043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15051.20996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14793.74023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14857.91016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14857.91016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1470800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N225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6/2/21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28730.81055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29003.55078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28565.83008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28946.14063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28946.14063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71000000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N100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6/2/21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1258.48999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1263.709961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1258.23999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1263.619995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1263.619995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148465000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399001.SZ</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14963.9502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15039.01953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14820.74023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15034.78027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15034.78027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1515600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KS11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3207.120117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3233.169922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3199.179932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3221.870117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3221.870117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1472570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N225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28998.65039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29075.4707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28611.25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28814.33984</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28814.33984</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47400000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N100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1254.609985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1265.660034</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1254.609985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1258.579956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1258.579956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155179900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HSI</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29225.46094</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29225.46094</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28909.51953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29151.80078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29151.80078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2188580800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000001.SS</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3600.070068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3615.659912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3580.649902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3615.47998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3615.47998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331500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GSPTSE</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19905.80078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19909.59961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19705.80078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19731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19731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10225700000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399001.SZ</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14874.88965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14996.37988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14836.15039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14996.37988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14996.37988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1460400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NSEI</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15437.75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15606.34961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15374</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15582.79981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15582.79981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436000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GDAXI</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15496.48047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15499.63965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15414.37988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15421.12988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15421.12988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36495900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KS11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3192.060059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3204.290039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3179.870117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3203.919922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3203.919922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1123100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SSMI</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null</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null</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null</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null</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null</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null</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TWII</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16948.4707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17113.33008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16939.91016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17068.42969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17068.42969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9490500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J203.JO</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67554.85938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68140.85156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67554.85938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67964.03906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67964.03906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N225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29019.44922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29147.71094</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28791.59961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28860.08008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28860.08008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53800000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N100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5/31/21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1256.079956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1258.880005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1248.140015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1248.930054</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1248.930054</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91173700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NYA</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5/28/21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16531.94922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16588.68945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16531.94922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16555.66016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16555.66016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4199270000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IXIC</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5/28/21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13792.04981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13820.87012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13747.61035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13748.74023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13748.74023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4435220000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HSI</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5/28/21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29219.46094</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29336.13086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29033.7207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29124.41016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29124.41016</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2591559500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000001.SS</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5/28/21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3610.77002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3622.179932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3582.360107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3600.780029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3600.780029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349200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GSPTSE</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5/28/21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19876.5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19904.80078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19841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19852.19922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19852.19922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22700180000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399001.SZ</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5/28/21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14899.33008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14977.25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14778.82031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14852.87988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14852.87988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1651600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NSEI</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5/28/21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15421.2002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15469.65039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15394.75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15435.65039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15435.65039</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468100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195014">
                <a:tc>
                  <a:txBody>
                    <a:bodyPr anchor="t" rtlCol="false"/>
                    <a:lstStyle/>
                    <a:p>
                      <a:pPr algn="l">
                        <a:lnSpc>
                          <a:spcPts val="1120"/>
                        </a:lnSpc>
                        <a:defRPr/>
                      </a:pPr>
                      <a:r>
                        <a:rPr lang="en-US" sz="800">
                          <a:solidFill>
                            <a:srgbClr val="000000"/>
                          </a:solidFill>
                          <a:latin typeface="Inter"/>
                          <a:ea typeface="Inter"/>
                          <a:cs typeface="Inter"/>
                          <a:sym typeface="Inter"/>
                        </a:rPr>
                        <a:t>GDAXI</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5/28/21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15443.13965</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15548.71973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15435.74023</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15519.98047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15519.98047</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56862000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r h="232679">
                <a:tc>
                  <a:txBody>
                    <a:bodyPr anchor="t" rtlCol="false"/>
                    <a:lstStyle/>
                    <a:p>
                      <a:pPr algn="l">
                        <a:lnSpc>
                          <a:spcPts val="1120"/>
                        </a:lnSpc>
                        <a:defRPr/>
                      </a:pPr>
                      <a:r>
                        <a:rPr lang="en-US" sz="800">
                          <a:solidFill>
                            <a:srgbClr val="000000"/>
                          </a:solidFill>
                          <a:latin typeface="Inter"/>
                          <a:ea typeface="Inter"/>
                          <a:cs typeface="Inter"/>
                          <a:sym typeface="Inter"/>
                        </a:rPr>
                        <a:t>KS11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5/28/21</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3172.090088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3198.659912</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3171.850098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3188.72998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3188.72998</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c>
                  <a:txBody>
                    <a:bodyPr anchor="t" rtlCol="false"/>
                    <a:lstStyle/>
                    <a:p>
                      <a:pPr algn="l">
                        <a:lnSpc>
                          <a:spcPts val="1120"/>
                        </a:lnSpc>
                        <a:defRPr/>
                      </a:pPr>
                      <a:r>
                        <a:rPr lang="en-US" sz="800">
                          <a:solidFill>
                            <a:srgbClr val="000000"/>
                          </a:solidFill>
                          <a:latin typeface="Inter"/>
                          <a:ea typeface="Inter"/>
                          <a:cs typeface="Inter"/>
                          <a:sym typeface="Inter"/>
                        </a:rPr>
                        <a:t>966000</a:t>
                      </a:r>
                      <a:endParaRPr lang="en-US" sz="1100"/>
                    </a:p>
                  </a:txBody>
                  <a:tcPr marL="19050" marR="19050" marT="19050" marB="19050" anchor="ctr">
                    <a:lnL cmpd="sng" algn="ctr" cap="flat" w="8467">
                      <a:solidFill>
                        <a:srgbClr val="000000"/>
                      </a:solidFill>
                      <a:prstDash val="solid"/>
                      <a:round/>
                      <a:headEnd type="none" w="med" len="med"/>
                      <a:tailEnd type="none" w="med" len="med"/>
                    </a:lnL>
                    <a:lnR cmpd="sng" algn="ctr" cap="flat" w="8467">
                      <a:solidFill>
                        <a:srgbClr val="000000"/>
                      </a:solidFill>
                      <a:prstDash val="solid"/>
                      <a:round/>
                      <a:headEnd type="none" w="med" len="med"/>
                      <a:tailEnd type="none" w="med" len="med"/>
                    </a:lnR>
                    <a:lnT cmpd="sng" algn="ctr" cap="flat" w="8467">
                      <a:solidFill>
                        <a:srgbClr val="000000"/>
                      </a:solidFill>
                      <a:prstDash val="solid"/>
                      <a:round/>
                      <a:headEnd type="none" w="med" len="med"/>
                      <a:tailEnd type="none" w="med" len="med"/>
                    </a:lnT>
                    <a:lnB cmpd="sng" algn="ctr" cap="flat" w="8467">
                      <a:solidFill>
                        <a:srgbClr val="000000"/>
                      </a:solidFill>
                      <a:prstDash val="solid"/>
                      <a:round/>
                      <a:headEnd type="none" w="med" len="med"/>
                      <a:tailEnd type="none" w="med" len="med"/>
                    </a:lnB>
                    <a:solidFill>
                      <a:srgbClr val="FFFFFF"/>
                    </a:solidFill>
                  </a:tcPr>
                </a:tc>
              </a:tr>
            </a:tbl>
          </a:graphicData>
        </a:graphic>
      </p:graphicFrame>
      <p:graphicFrame>
        <p:nvGraphicFramePr>
          <p:cNvPr name="Table 5" id="5"/>
          <p:cNvGraphicFramePr>
            <a:graphicFrameLocks noGrp="true"/>
          </p:cNvGraphicFramePr>
          <p:nvPr/>
        </p:nvGraphicFramePr>
        <p:xfrm>
          <a:off x="10093321" y="3880204"/>
          <a:ext cx="3357654" cy="4422780"/>
        </p:xfrm>
        <a:graphic>
          <a:graphicData uri="http://schemas.openxmlformats.org/drawingml/2006/table">
            <a:tbl>
              <a:tblPr/>
              <a:tblGrid>
                <a:gridCol w="859606"/>
                <a:gridCol w="859606"/>
                <a:gridCol w="859606"/>
                <a:gridCol w="778837"/>
              </a:tblGrid>
              <a:tr h="230431">
                <a:tc>
                  <a:txBody>
                    <a:bodyPr anchor="t" rtlCol="false"/>
                    <a:lstStyle/>
                    <a:p>
                      <a:pPr algn="l">
                        <a:lnSpc>
                          <a:spcPts val="980"/>
                        </a:lnSpc>
                        <a:defRPr/>
                      </a:pPr>
                      <a:r>
                        <a:rPr lang="en-US" sz="700" b="true">
                          <a:solidFill>
                            <a:srgbClr val="000000"/>
                          </a:solidFill>
                          <a:latin typeface="Garet Bold"/>
                          <a:ea typeface="Garet Bold"/>
                          <a:cs typeface="Garet Bold"/>
                          <a:sym typeface="Garet Bold"/>
                        </a:rPr>
                        <a:t>Region</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1EEEA"/>
                    </a:solidFill>
                  </a:tcPr>
                </a:tc>
                <a:tc>
                  <a:txBody>
                    <a:bodyPr anchor="t" rtlCol="false"/>
                    <a:lstStyle/>
                    <a:p>
                      <a:pPr algn="l">
                        <a:lnSpc>
                          <a:spcPts val="980"/>
                        </a:lnSpc>
                        <a:defRPr/>
                      </a:pPr>
                      <a:r>
                        <a:rPr lang="en-US" sz="700" b="true">
                          <a:solidFill>
                            <a:srgbClr val="000000"/>
                          </a:solidFill>
                          <a:latin typeface="Garet Bold"/>
                          <a:ea typeface="Garet Bold"/>
                          <a:cs typeface="Garet Bold"/>
                          <a:sym typeface="Garet Bold"/>
                        </a:rPr>
                        <a:t>Exchange</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1EEEA"/>
                    </a:solidFill>
                  </a:tcPr>
                </a:tc>
                <a:tc>
                  <a:txBody>
                    <a:bodyPr anchor="t" rtlCol="false"/>
                    <a:lstStyle/>
                    <a:p>
                      <a:pPr algn="l">
                        <a:lnSpc>
                          <a:spcPts val="980"/>
                        </a:lnSpc>
                        <a:defRPr/>
                      </a:pPr>
                      <a:r>
                        <a:rPr lang="en-US" sz="700" b="true">
                          <a:solidFill>
                            <a:srgbClr val="000000"/>
                          </a:solidFill>
                          <a:latin typeface="Garet Bold"/>
                          <a:ea typeface="Garet Bold"/>
                          <a:cs typeface="Garet Bold"/>
                          <a:sym typeface="Garet Bold"/>
                        </a:rPr>
                        <a:t>Index</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1EEEA"/>
                    </a:solidFill>
                  </a:tcPr>
                </a:tc>
                <a:tc>
                  <a:txBody>
                    <a:bodyPr anchor="t" rtlCol="false"/>
                    <a:lstStyle/>
                    <a:p>
                      <a:pPr algn="l">
                        <a:lnSpc>
                          <a:spcPts val="980"/>
                        </a:lnSpc>
                        <a:defRPr/>
                      </a:pPr>
                      <a:r>
                        <a:rPr lang="en-US" sz="700" b="true">
                          <a:solidFill>
                            <a:srgbClr val="000000"/>
                          </a:solidFill>
                          <a:latin typeface="Garet Bold"/>
                          <a:ea typeface="Garet Bold"/>
                          <a:cs typeface="Garet Bold"/>
                          <a:sym typeface="Garet Bold"/>
                        </a:rPr>
                        <a:t>Currency</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1EEEA"/>
                    </a:solidFill>
                  </a:tcPr>
                </a:tc>
              </a:tr>
              <a:tr h="327063">
                <a:tc>
                  <a:txBody>
                    <a:bodyPr anchor="t" rtlCol="false"/>
                    <a:lstStyle/>
                    <a:p>
                      <a:pPr algn="l">
                        <a:lnSpc>
                          <a:spcPts val="980"/>
                        </a:lnSpc>
                        <a:defRPr/>
                      </a:pPr>
                      <a:r>
                        <a:rPr lang="en-US" sz="700">
                          <a:solidFill>
                            <a:srgbClr val="000000"/>
                          </a:solidFill>
                          <a:latin typeface="Garet"/>
                          <a:ea typeface="Garet"/>
                          <a:cs typeface="Garet"/>
                          <a:sym typeface="Garet"/>
                        </a:rPr>
                        <a:t>United States</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New York Stock</a:t>
                      </a:r>
                      <a:endParaRPr lang="en-US" sz="1100"/>
                    </a:p>
                    <a:p>
                      <a:pPr algn="l">
                        <a:lnSpc>
                          <a:spcPts val="980"/>
                        </a:lnSpc>
                      </a:pPr>
                      <a:r>
                        <a:rPr lang="en-US" sz="700">
                          <a:solidFill>
                            <a:srgbClr val="000000"/>
                          </a:solidFill>
                          <a:latin typeface="Garet"/>
                          <a:ea typeface="Garet"/>
                          <a:cs typeface="Garet"/>
                          <a:sym typeface="Garet"/>
                        </a:rPr>
                        <a:t>  Exchange</a:t>
                      </a:r>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NYA</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USD</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230431">
                <a:tc>
                  <a:txBody>
                    <a:bodyPr anchor="t" rtlCol="false"/>
                    <a:lstStyle/>
                    <a:p>
                      <a:pPr algn="l">
                        <a:lnSpc>
                          <a:spcPts val="980"/>
                        </a:lnSpc>
                        <a:defRPr/>
                      </a:pPr>
                      <a:r>
                        <a:rPr lang="en-US" sz="700">
                          <a:solidFill>
                            <a:srgbClr val="000000"/>
                          </a:solidFill>
                          <a:latin typeface="Garet"/>
                          <a:ea typeface="Garet"/>
                          <a:cs typeface="Garet"/>
                          <a:sym typeface="Garet"/>
                        </a:rPr>
                        <a:t>United States</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NASDAQ</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IXIC</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USD</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327063">
                <a:tc>
                  <a:txBody>
                    <a:bodyPr anchor="t" rtlCol="false"/>
                    <a:lstStyle/>
                    <a:p>
                      <a:pPr algn="l">
                        <a:lnSpc>
                          <a:spcPts val="980"/>
                        </a:lnSpc>
                        <a:defRPr/>
                      </a:pPr>
                      <a:r>
                        <a:rPr lang="en-US" sz="700">
                          <a:solidFill>
                            <a:srgbClr val="000000"/>
                          </a:solidFill>
                          <a:latin typeface="Garet"/>
                          <a:ea typeface="Garet"/>
                          <a:cs typeface="Garet"/>
                          <a:sym typeface="Garet"/>
                        </a:rPr>
                        <a:t>Hong Kong</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Hong Kong Stock</a:t>
                      </a:r>
                      <a:endParaRPr lang="en-US" sz="1100"/>
                    </a:p>
                    <a:p>
                      <a:pPr algn="l">
                        <a:lnSpc>
                          <a:spcPts val="980"/>
                        </a:lnSpc>
                      </a:pPr>
                      <a:r>
                        <a:rPr lang="en-US" sz="700">
                          <a:solidFill>
                            <a:srgbClr val="000000"/>
                          </a:solidFill>
                          <a:latin typeface="Garet"/>
                          <a:ea typeface="Garet"/>
                          <a:cs typeface="Garet"/>
                          <a:sym typeface="Garet"/>
                        </a:rPr>
                        <a:t>  Exchange</a:t>
                      </a:r>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HSI</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HKD</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327063">
                <a:tc>
                  <a:txBody>
                    <a:bodyPr anchor="t" rtlCol="false"/>
                    <a:lstStyle/>
                    <a:p>
                      <a:pPr algn="l">
                        <a:lnSpc>
                          <a:spcPts val="980"/>
                        </a:lnSpc>
                        <a:defRPr/>
                      </a:pPr>
                      <a:r>
                        <a:rPr lang="en-US" sz="700">
                          <a:solidFill>
                            <a:srgbClr val="000000"/>
                          </a:solidFill>
                          <a:latin typeface="Garet"/>
                          <a:ea typeface="Garet"/>
                          <a:cs typeface="Garet"/>
                          <a:sym typeface="Garet"/>
                        </a:rPr>
                        <a:t>China</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Shanghai Stock</a:t>
                      </a:r>
                      <a:endParaRPr lang="en-US" sz="1100"/>
                    </a:p>
                    <a:p>
                      <a:pPr algn="l">
                        <a:lnSpc>
                          <a:spcPts val="980"/>
                        </a:lnSpc>
                      </a:pPr>
                      <a:r>
                        <a:rPr lang="en-US" sz="700">
                          <a:solidFill>
                            <a:srgbClr val="000000"/>
                          </a:solidFill>
                          <a:latin typeface="Garet"/>
                          <a:ea typeface="Garet"/>
                          <a:cs typeface="Garet"/>
                          <a:sym typeface="Garet"/>
                        </a:rPr>
                        <a:t>  Exchange</a:t>
                      </a:r>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000001.SS</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CNY</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327063">
                <a:tc>
                  <a:txBody>
                    <a:bodyPr anchor="t" rtlCol="false"/>
                    <a:lstStyle/>
                    <a:p>
                      <a:pPr algn="l">
                        <a:lnSpc>
                          <a:spcPts val="980"/>
                        </a:lnSpc>
                        <a:defRPr/>
                      </a:pPr>
                      <a:r>
                        <a:rPr lang="en-US" sz="700">
                          <a:solidFill>
                            <a:srgbClr val="000000"/>
                          </a:solidFill>
                          <a:latin typeface="Garet"/>
                          <a:ea typeface="Garet"/>
                          <a:cs typeface="Garet"/>
                          <a:sym typeface="Garet"/>
                        </a:rPr>
                        <a:t>Japan</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Tokyo Stock Exchange</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N225</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JPY</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230431">
                <a:tc>
                  <a:txBody>
                    <a:bodyPr anchor="t" rtlCol="false"/>
                    <a:lstStyle/>
                    <a:p>
                      <a:pPr algn="l">
                        <a:lnSpc>
                          <a:spcPts val="980"/>
                        </a:lnSpc>
                        <a:defRPr/>
                      </a:pPr>
                      <a:r>
                        <a:rPr lang="en-US" sz="700">
                          <a:solidFill>
                            <a:srgbClr val="000000"/>
                          </a:solidFill>
                          <a:latin typeface="Garet"/>
                          <a:ea typeface="Garet"/>
                          <a:cs typeface="Garet"/>
                          <a:sym typeface="Garet"/>
                        </a:rPr>
                        <a:t>Europe</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Euronext</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N100</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EUR</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327063">
                <a:tc>
                  <a:txBody>
                    <a:bodyPr anchor="t" rtlCol="false"/>
                    <a:lstStyle/>
                    <a:p>
                      <a:pPr algn="l">
                        <a:lnSpc>
                          <a:spcPts val="980"/>
                        </a:lnSpc>
                        <a:defRPr/>
                      </a:pPr>
                      <a:r>
                        <a:rPr lang="en-US" sz="700">
                          <a:solidFill>
                            <a:srgbClr val="000000"/>
                          </a:solidFill>
                          <a:latin typeface="Garet"/>
                          <a:ea typeface="Garet"/>
                          <a:cs typeface="Garet"/>
                          <a:sym typeface="Garet"/>
                        </a:rPr>
                        <a:t>China</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Shenzhen Stock</a:t>
                      </a:r>
                      <a:endParaRPr lang="en-US" sz="1100"/>
                    </a:p>
                    <a:p>
                      <a:pPr algn="l">
                        <a:lnSpc>
                          <a:spcPts val="980"/>
                        </a:lnSpc>
                      </a:pPr>
                      <a:r>
                        <a:rPr lang="en-US" sz="700">
                          <a:solidFill>
                            <a:srgbClr val="000000"/>
                          </a:solidFill>
                          <a:latin typeface="Garet"/>
                          <a:ea typeface="Garet"/>
                          <a:cs typeface="Garet"/>
                          <a:sym typeface="Garet"/>
                        </a:rPr>
                        <a:t>  Exchange</a:t>
                      </a:r>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399001.SZ</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CNY</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327063">
                <a:tc>
                  <a:txBody>
                    <a:bodyPr anchor="t" rtlCol="false"/>
                    <a:lstStyle/>
                    <a:p>
                      <a:pPr algn="l">
                        <a:lnSpc>
                          <a:spcPts val="980"/>
                        </a:lnSpc>
                        <a:defRPr/>
                      </a:pPr>
                      <a:r>
                        <a:rPr lang="en-US" sz="700">
                          <a:solidFill>
                            <a:srgbClr val="000000"/>
                          </a:solidFill>
                          <a:latin typeface="Garet"/>
                          <a:ea typeface="Garet"/>
                          <a:cs typeface="Garet"/>
                          <a:sym typeface="Garet"/>
                        </a:rPr>
                        <a:t>Canada</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Toronto Stock</a:t>
                      </a:r>
                      <a:endParaRPr lang="en-US" sz="1100"/>
                    </a:p>
                    <a:p>
                      <a:pPr algn="l">
                        <a:lnSpc>
                          <a:spcPts val="980"/>
                        </a:lnSpc>
                      </a:pPr>
                      <a:r>
                        <a:rPr lang="en-US" sz="700">
                          <a:solidFill>
                            <a:srgbClr val="000000"/>
                          </a:solidFill>
                          <a:latin typeface="Garet"/>
                          <a:ea typeface="Garet"/>
                          <a:cs typeface="Garet"/>
                          <a:sym typeface="Garet"/>
                        </a:rPr>
                        <a:t>  Exchange</a:t>
                      </a:r>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GSPTSE</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CAD</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327063">
                <a:tc>
                  <a:txBody>
                    <a:bodyPr anchor="t" rtlCol="false"/>
                    <a:lstStyle/>
                    <a:p>
                      <a:pPr algn="l">
                        <a:lnSpc>
                          <a:spcPts val="980"/>
                        </a:lnSpc>
                        <a:defRPr/>
                      </a:pPr>
                      <a:r>
                        <a:rPr lang="en-US" sz="700">
                          <a:solidFill>
                            <a:srgbClr val="000000"/>
                          </a:solidFill>
                          <a:latin typeface="Garet"/>
                          <a:ea typeface="Garet"/>
                          <a:cs typeface="Garet"/>
                          <a:sym typeface="Garet"/>
                        </a:rPr>
                        <a:t>India</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National Stock</a:t>
                      </a:r>
                      <a:endParaRPr lang="en-US" sz="1100"/>
                    </a:p>
                    <a:p>
                      <a:pPr algn="l">
                        <a:lnSpc>
                          <a:spcPts val="980"/>
                        </a:lnSpc>
                      </a:pPr>
                      <a:r>
                        <a:rPr lang="en-US" sz="700">
                          <a:solidFill>
                            <a:srgbClr val="000000"/>
                          </a:solidFill>
                          <a:latin typeface="Garet"/>
                          <a:ea typeface="Garet"/>
                          <a:cs typeface="Garet"/>
                          <a:sym typeface="Garet"/>
                        </a:rPr>
                        <a:t>  Exchange of India</a:t>
                      </a:r>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NSEI</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INR</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327063">
                <a:tc>
                  <a:txBody>
                    <a:bodyPr anchor="t" rtlCol="false"/>
                    <a:lstStyle/>
                    <a:p>
                      <a:pPr algn="l">
                        <a:lnSpc>
                          <a:spcPts val="980"/>
                        </a:lnSpc>
                        <a:defRPr/>
                      </a:pPr>
                      <a:r>
                        <a:rPr lang="en-US" sz="700">
                          <a:solidFill>
                            <a:srgbClr val="000000"/>
                          </a:solidFill>
                          <a:latin typeface="Garet"/>
                          <a:ea typeface="Garet"/>
                          <a:cs typeface="Garet"/>
                          <a:sym typeface="Garet"/>
                        </a:rPr>
                        <a:t>Germany</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Frankfurt Stock</a:t>
                      </a:r>
                      <a:endParaRPr lang="en-US" sz="1100"/>
                    </a:p>
                    <a:p>
                      <a:pPr algn="l">
                        <a:lnSpc>
                          <a:spcPts val="980"/>
                        </a:lnSpc>
                      </a:pPr>
                      <a:r>
                        <a:rPr lang="en-US" sz="700">
                          <a:solidFill>
                            <a:srgbClr val="000000"/>
                          </a:solidFill>
                          <a:latin typeface="Garet"/>
                          <a:ea typeface="Garet"/>
                          <a:cs typeface="Garet"/>
                          <a:sym typeface="Garet"/>
                        </a:rPr>
                        <a:t>  Exchange</a:t>
                      </a:r>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GDAXI</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EUR</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230431">
                <a:tc>
                  <a:txBody>
                    <a:bodyPr anchor="t" rtlCol="false"/>
                    <a:lstStyle/>
                    <a:p>
                      <a:pPr algn="l">
                        <a:lnSpc>
                          <a:spcPts val="980"/>
                        </a:lnSpc>
                        <a:defRPr/>
                      </a:pPr>
                      <a:r>
                        <a:rPr lang="en-US" sz="700">
                          <a:solidFill>
                            <a:srgbClr val="000000"/>
                          </a:solidFill>
                          <a:latin typeface="Garet"/>
                          <a:ea typeface="Garet"/>
                          <a:cs typeface="Garet"/>
                          <a:sym typeface="Garet"/>
                        </a:rPr>
                        <a:t>Korea</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Korea Exchange</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KS11</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KRW</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230431">
                <a:tc>
                  <a:txBody>
                    <a:bodyPr anchor="t" rtlCol="false"/>
                    <a:lstStyle/>
                    <a:p>
                      <a:pPr algn="l">
                        <a:lnSpc>
                          <a:spcPts val="980"/>
                        </a:lnSpc>
                        <a:defRPr/>
                      </a:pPr>
                      <a:r>
                        <a:rPr lang="en-US" sz="700">
                          <a:solidFill>
                            <a:srgbClr val="000000"/>
                          </a:solidFill>
                          <a:latin typeface="Garet"/>
                          <a:ea typeface="Garet"/>
                          <a:cs typeface="Garet"/>
                          <a:sym typeface="Garet"/>
                        </a:rPr>
                        <a:t>Switzerland</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SIX Swiss Exchange</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SSMI</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CHF</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327063">
                <a:tc>
                  <a:txBody>
                    <a:bodyPr anchor="t" rtlCol="false"/>
                    <a:lstStyle/>
                    <a:p>
                      <a:pPr algn="l">
                        <a:lnSpc>
                          <a:spcPts val="980"/>
                        </a:lnSpc>
                        <a:defRPr/>
                      </a:pPr>
                      <a:r>
                        <a:rPr lang="en-US" sz="700">
                          <a:solidFill>
                            <a:srgbClr val="000000"/>
                          </a:solidFill>
                          <a:latin typeface="Garet"/>
                          <a:ea typeface="Garet"/>
                          <a:cs typeface="Garet"/>
                          <a:sym typeface="Garet"/>
                        </a:rPr>
                        <a:t>Taiwan</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Taiwan Stock Exchange</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TWII</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TWD</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r h="327063">
                <a:tc>
                  <a:txBody>
                    <a:bodyPr anchor="t" rtlCol="false"/>
                    <a:lstStyle/>
                    <a:p>
                      <a:pPr algn="l">
                        <a:lnSpc>
                          <a:spcPts val="980"/>
                        </a:lnSpc>
                        <a:defRPr/>
                      </a:pPr>
                      <a:r>
                        <a:rPr lang="en-US" sz="700">
                          <a:solidFill>
                            <a:srgbClr val="000000"/>
                          </a:solidFill>
                          <a:latin typeface="Garet"/>
                          <a:ea typeface="Garet"/>
                          <a:cs typeface="Garet"/>
                          <a:sym typeface="Garet"/>
                        </a:rPr>
                        <a:t>South Africa</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Johannesburg Stock</a:t>
                      </a:r>
                      <a:endParaRPr lang="en-US" sz="1100"/>
                    </a:p>
                    <a:p>
                      <a:pPr algn="l">
                        <a:lnSpc>
                          <a:spcPts val="980"/>
                        </a:lnSpc>
                      </a:pPr>
                      <a:r>
                        <a:rPr lang="en-US" sz="700">
                          <a:solidFill>
                            <a:srgbClr val="000000"/>
                          </a:solidFill>
                          <a:latin typeface="Garet"/>
                          <a:ea typeface="Garet"/>
                          <a:cs typeface="Garet"/>
                          <a:sym typeface="Garet"/>
                        </a:rPr>
                        <a:t>  Exchange</a:t>
                      </a:r>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J203.JO</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c>
                  <a:txBody>
                    <a:bodyPr anchor="t" rtlCol="false"/>
                    <a:lstStyle/>
                    <a:p>
                      <a:pPr algn="l">
                        <a:lnSpc>
                          <a:spcPts val="980"/>
                        </a:lnSpc>
                        <a:defRPr/>
                      </a:pPr>
                      <a:r>
                        <a:rPr lang="en-US" sz="700">
                          <a:solidFill>
                            <a:srgbClr val="000000"/>
                          </a:solidFill>
                          <a:latin typeface="Garet"/>
                          <a:ea typeface="Garet"/>
                          <a:cs typeface="Garet"/>
                          <a:sym typeface="Garet"/>
                        </a:rPr>
                        <a:t>ZAR</a:t>
                      </a:r>
                      <a:endParaRPr lang="en-US" sz="1100"/>
                    </a:p>
                  </a:txBody>
                  <a:tcPr marL="66675" marR="66675" marT="66675" marB="66675" anchor="ctr">
                    <a:lnL cmpd="sng" algn="ctr" cap="flat" w="14817">
                      <a:solidFill>
                        <a:srgbClr val="000000"/>
                      </a:solidFill>
                      <a:prstDash val="solid"/>
                      <a:round/>
                      <a:headEnd type="none" w="med" len="med"/>
                      <a:tailEnd type="none" w="med" len="med"/>
                    </a:lnL>
                    <a:lnR cmpd="sng" algn="ctr" cap="flat" w="14817">
                      <a:solidFill>
                        <a:srgbClr val="000000"/>
                      </a:solidFill>
                      <a:prstDash val="solid"/>
                      <a:round/>
                      <a:headEnd type="none" w="med" len="med"/>
                      <a:tailEnd type="none" w="med" len="med"/>
                    </a:lnR>
                    <a:lnT cmpd="sng" algn="ctr" cap="flat" w="14817">
                      <a:solidFill>
                        <a:srgbClr val="000000"/>
                      </a:solidFill>
                      <a:prstDash val="solid"/>
                      <a:round/>
                      <a:headEnd type="none" w="med" len="med"/>
                      <a:tailEnd type="none" w="med" len="med"/>
                    </a:lnT>
                    <a:lnB cmpd="sng" algn="ctr" cap="flat" w="14817">
                      <a:solidFill>
                        <a:srgbClr val="000000"/>
                      </a:solidFill>
                      <a:prstDash val="solid"/>
                      <a:round/>
                      <a:headEnd type="none" w="med" len="med"/>
                      <a:tailEnd type="none" w="med" len="med"/>
                    </a:lnB>
                    <a:solidFill>
                      <a:srgbClr val="FFFFFF"/>
                    </a:solidFill>
                  </a:tcPr>
                </a:tc>
              </a:tr>
            </a:tbl>
          </a:graphicData>
        </a:graphic>
      </p:graphicFrame>
      <p:sp>
        <p:nvSpPr>
          <p:cNvPr name="TextBox 6" id="6"/>
          <p:cNvSpPr txBox="true"/>
          <p:nvPr/>
        </p:nvSpPr>
        <p:spPr>
          <a:xfrm rot="0">
            <a:off x="3581056" y="185537"/>
            <a:ext cx="11816165" cy="680331"/>
          </a:xfrm>
          <a:prstGeom prst="rect">
            <a:avLst/>
          </a:prstGeom>
        </p:spPr>
        <p:txBody>
          <a:bodyPr anchor="t" rtlCol="false" tIns="0" lIns="0" bIns="0" rIns="0">
            <a:spAutoFit/>
          </a:bodyPr>
          <a:lstStyle/>
          <a:p>
            <a:pPr algn="ctr" marL="0" indent="0" lvl="0">
              <a:lnSpc>
                <a:spcPts val="4966"/>
              </a:lnSpc>
              <a:spcBef>
                <a:spcPct val="0"/>
              </a:spcBef>
            </a:pPr>
            <a:r>
              <a:rPr lang="en-US" b="true" sz="5227" spc="-339">
                <a:solidFill>
                  <a:srgbClr val="171717"/>
                </a:solidFill>
                <a:latin typeface="Garet Bold"/>
                <a:ea typeface="Garet Bold"/>
                <a:cs typeface="Garet Bold"/>
                <a:sym typeface="Garet Bold"/>
              </a:rPr>
              <a:t>Data Gathering</a:t>
            </a:r>
          </a:p>
        </p:txBody>
      </p:sp>
      <p:sp>
        <p:nvSpPr>
          <p:cNvPr name="TextBox 7" id="7"/>
          <p:cNvSpPr txBox="true"/>
          <p:nvPr/>
        </p:nvSpPr>
        <p:spPr>
          <a:xfrm rot="0">
            <a:off x="1218580" y="1147364"/>
            <a:ext cx="12578589" cy="1709423"/>
          </a:xfrm>
          <a:prstGeom prst="rect">
            <a:avLst/>
          </a:prstGeom>
        </p:spPr>
        <p:txBody>
          <a:bodyPr anchor="t" rtlCol="false" tIns="0" lIns="0" bIns="0" rIns="0">
            <a:spAutoFit/>
          </a:bodyPr>
          <a:lstStyle/>
          <a:p>
            <a:pPr algn="l" marL="528931" indent="-264466" lvl="1">
              <a:lnSpc>
                <a:spcPts val="3429"/>
              </a:lnSpc>
              <a:buFont typeface="Arial"/>
              <a:buChar char="•"/>
            </a:pPr>
            <a:r>
              <a:rPr lang="en-US" sz="2449">
                <a:solidFill>
                  <a:srgbClr val="171717"/>
                </a:solidFill>
                <a:latin typeface="Inter"/>
                <a:ea typeface="Inter"/>
                <a:cs typeface="Inter"/>
                <a:sym typeface="Inter"/>
              </a:rPr>
              <a:t>Found stock market dataset from Kaggle</a:t>
            </a:r>
          </a:p>
          <a:p>
            <a:pPr algn="l" marL="528931" indent="-264466" lvl="1">
              <a:lnSpc>
                <a:spcPts val="3429"/>
              </a:lnSpc>
              <a:buFont typeface="Arial"/>
              <a:buChar char="•"/>
            </a:pPr>
            <a:r>
              <a:rPr lang="en-US" sz="2449">
                <a:solidFill>
                  <a:srgbClr val="171717"/>
                </a:solidFill>
                <a:latin typeface="Inter"/>
                <a:ea typeface="Inter"/>
                <a:cs typeface="Inter"/>
                <a:sym typeface="Inter"/>
              </a:rPr>
              <a:t>Stored csv in AWS S3 Bucket</a:t>
            </a:r>
          </a:p>
          <a:p>
            <a:pPr algn="l" marL="528931" indent="-264466" lvl="1">
              <a:lnSpc>
                <a:spcPts val="3429"/>
              </a:lnSpc>
              <a:buFont typeface="Arial"/>
              <a:buChar char="•"/>
            </a:pPr>
            <a:r>
              <a:rPr lang="en-US" sz="2449">
                <a:solidFill>
                  <a:srgbClr val="171717"/>
                </a:solidFill>
                <a:latin typeface="Inter"/>
                <a:ea typeface="Inter"/>
                <a:cs typeface="Inter"/>
                <a:sym typeface="Inter"/>
              </a:rPr>
              <a:t>Created Jupyter Notebook in Google Colab</a:t>
            </a:r>
          </a:p>
          <a:p>
            <a:pPr algn="l" marL="528931" indent="-264466" lvl="1">
              <a:lnSpc>
                <a:spcPts val="3429"/>
              </a:lnSpc>
              <a:buFont typeface="Arial"/>
              <a:buChar char="•"/>
            </a:pPr>
            <a:r>
              <a:rPr lang="en-US" sz="2449">
                <a:solidFill>
                  <a:srgbClr val="171717"/>
                </a:solidFill>
                <a:latin typeface="Inter"/>
                <a:ea typeface="Inter"/>
                <a:cs typeface="Inter"/>
                <a:sym typeface="Inter"/>
              </a:rPr>
              <a:t>Utilized Pyspark to connect to AWS S3 bucket and bring data into notebook</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false" flipV="false" rot="0">
            <a:off x="13100345" y="1028700"/>
            <a:ext cx="4071839" cy="4071839"/>
          </a:xfrm>
          <a:custGeom>
            <a:avLst/>
            <a:gdLst/>
            <a:ahLst/>
            <a:cxnLst/>
            <a:rect r="r" b="b" t="t" l="l"/>
            <a:pathLst>
              <a:path h="4071839" w="4071839">
                <a:moveTo>
                  <a:pt x="0" y="0"/>
                </a:moveTo>
                <a:lnTo>
                  <a:pt x="4071840" y="0"/>
                </a:lnTo>
                <a:lnTo>
                  <a:pt x="4071840" y="4071839"/>
                </a:lnTo>
                <a:lnTo>
                  <a:pt x="0" y="4071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915358" y="1369867"/>
            <a:ext cx="3725605" cy="3773633"/>
          </a:xfrm>
          <a:custGeom>
            <a:avLst/>
            <a:gdLst/>
            <a:ahLst/>
            <a:cxnLst/>
            <a:rect r="r" b="b" t="t" l="l"/>
            <a:pathLst>
              <a:path h="3773633" w="3725605">
                <a:moveTo>
                  <a:pt x="0" y="0"/>
                </a:moveTo>
                <a:lnTo>
                  <a:pt x="3725605" y="0"/>
                </a:lnTo>
                <a:lnTo>
                  <a:pt x="3725605" y="3773633"/>
                </a:lnTo>
                <a:lnTo>
                  <a:pt x="0" y="37736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3513859"/>
            <a:ext cx="7429458" cy="2702553"/>
          </a:xfrm>
          <a:prstGeom prst="rect">
            <a:avLst/>
          </a:prstGeom>
        </p:spPr>
        <p:txBody>
          <a:bodyPr anchor="t" rtlCol="false" tIns="0" lIns="0" bIns="0" rIns="0">
            <a:spAutoFit/>
          </a:bodyPr>
          <a:lstStyle/>
          <a:p>
            <a:pPr algn="l" marL="0" indent="0" lvl="0">
              <a:lnSpc>
                <a:spcPts val="10315"/>
              </a:lnSpc>
              <a:spcBef>
                <a:spcPct val="0"/>
              </a:spcBef>
            </a:pPr>
            <a:r>
              <a:rPr lang="en-US" b="true" sz="10858" spc="-705">
                <a:solidFill>
                  <a:srgbClr val="F1EEEA"/>
                </a:solidFill>
                <a:latin typeface="Garet Bold"/>
                <a:ea typeface="Garet Bold"/>
                <a:cs typeface="Garet Bold"/>
                <a:sym typeface="Garet Bold"/>
              </a:rPr>
              <a:t>Data Exploration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EEEA"/>
        </a:solidFill>
      </p:bgPr>
    </p:bg>
    <p:spTree>
      <p:nvGrpSpPr>
        <p:cNvPr id="1" name=""/>
        <p:cNvGrpSpPr/>
        <p:nvPr/>
      </p:nvGrpSpPr>
      <p:grpSpPr>
        <a:xfrm>
          <a:off x="0" y="0"/>
          <a:ext cx="0" cy="0"/>
          <a:chOff x="0" y="0"/>
          <a:chExt cx="0" cy="0"/>
        </a:xfrm>
      </p:grpSpPr>
      <p:sp>
        <p:nvSpPr>
          <p:cNvPr name="Freeform 2" id="2"/>
          <p:cNvSpPr/>
          <p:nvPr/>
        </p:nvSpPr>
        <p:spPr>
          <a:xfrm flipH="false" flipV="false" rot="0">
            <a:off x="1127122" y="6594183"/>
            <a:ext cx="13531807" cy="3534427"/>
          </a:xfrm>
          <a:custGeom>
            <a:avLst/>
            <a:gdLst/>
            <a:ahLst/>
            <a:cxnLst/>
            <a:rect r="r" b="b" t="t" l="l"/>
            <a:pathLst>
              <a:path h="3534427" w="13531807">
                <a:moveTo>
                  <a:pt x="0" y="0"/>
                </a:moveTo>
                <a:lnTo>
                  <a:pt x="13531807" y="0"/>
                </a:lnTo>
                <a:lnTo>
                  <a:pt x="13531807" y="3534427"/>
                </a:lnTo>
                <a:lnTo>
                  <a:pt x="0" y="3534427"/>
                </a:lnTo>
                <a:lnTo>
                  <a:pt x="0" y="0"/>
                </a:lnTo>
                <a:close/>
              </a:path>
            </a:pathLst>
          </a:custGeom>
          <a:blipFill>
            <a:blip r:embed="rId2"/>
            <a:stretch>
              <a:fillRect l="0" t="0" r="0" b="0"/>
            </a:stretch>
          </a:blipFill>
        </p:spPr>
      </p:sp>
      <p:graphicFrame>
        <p:nvGraphicFramePr>
          <p:cNvPr name="Table 3" id="3"/>
          <p:cNvGraphicFramePr>
            <a:graphicFrameLocks noGrp="true"/>
          </p:cNvGraphicFramePr>
          <p:nvPr/>
        </p:nvGraphicFramePr>
        <p:xfrm>
          <a:off x="14973118" y="710157"/>
          <a:ext cx="2876251" cy="6334125"/>
        </p:xfrm>
        <a:graphic>
          <a:graphicData uri="http://schemas.openxmlformats.org/drawingml/2006/table">
            <a:tbl>
              <a:tblPr/>
              <a:tblGrid>
                <a:gridCol w="932815"/>
                <a:gridCol w="998371"/>
                <a:gridCol w="945064"/>
              </a:tblGrid>
              <a:tr h="582778">
                <a:tc>
                  <a:txBody>
                    <a:bodyPr anchor="t" rtlCol="false"/>
                    <a:lstStyle/>
                    <a:p>
                      <a:pPr algn="ctr">
                        <a:lnSpc>
                          <a:spcPts val="1400"/>
                        </a:lnSpc>
                        <a:defRPr/>
                      </a:pPr>
                      <a:r>
                        <a:rPr lang="en-US" sz="1000" b="true">
                          <a:solidFill>
                            <a:srgbClr val="000000"/>
                          </a:solidFill>
                          <a:latin typeface="Inter Bold"/>
                          <a:ea typeface="Inter Bold"/>
                          <a:cs typeface="Inter Bold"/>
                          <a:sym typeface="Inter Bold"/>
                        </a:rPr>
                        <a:t>Index</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68D1E4"/>
                    </a:solidFill>
                  </a:tcPr>
                </a:tc>
                <a:tc>
                  <a:txBody>
                    <a:bodyPr anchor="t" rtlCol="false"/>
                    <a:lstStyle/>
                    <a:p>
                      <a:pPr algn="l">
                        <a:lnSpc>
                          <a:spcPts val="1400"/>
                        </a:lnSpc>
                        <a:defRPr/>
                      </a:pPr>
                      <a:r>
                        <a:rPr lang="en-US" sz="1000" b="true">
                          <a:solidFill>
                            <a:srgbClr val="000000"/>
                          </a:solidFill>
                          <a:latin typeface="Inter Bold"/>
                          <a:ea typeface="Inter Bold"/>
                          <a:cs typeface="Inter Bold"/>
                          <a:sym typeface="Inter Bold"/>
                        </a:rPr>
                        <a:t>Percentage</a:t>
                      </a:r>
                      <a:endParaRPr lang="en-US" sz="1100"/>
                    </a:p>
                    <a:p>
                      <a:pPr algn="l">
                        <a:lnSpc>
                          <a:spcPts val="1400"/>
                        </a:lnSpc>
                      </a:pPr>
                      <a:r>
                        <a:rPr lang="en-US" sz="1000" b="true">
                          <a:solidFill>
                            <a:srgbClr val="000000"/>
                          </a:solidFill>
                          <a:latin typeface="Inter Bold"/>
                          <a:ea typeface="Inter Bold"/>
                          <a:cs typeface="Inter Bold"/>
                          <a:sym typeface="Inter Bold"/>
                        </a:rPr>
                        <a:t>  Change </a:t>
                      </a:r>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68D1E4"/>
                    </a:solidFill>
                  </a:tcPr>
                </a:tc>
                <a:tc>
                  <a:txBody>
                    <a:bodyPr anchor="t" rtlCol="false"/>
                    <a:lstStyle/>
                    <a:p>
                      <a:pPr algn="l">
                        <a:lnSpc>
                          <a:spcPts val="1400"/>
                        </a:lnSpc>
                        <a:defRPr/>
                      </a:pPr>
                      <a:r>
                        <a:rPr lang="en-US" sz="1000" b="true">
                          <a:solidFill>
                            <a:srgbClr val="000000"/>
                          </a:solidFill>
                          <a:latin typeface="Inter Bold"/>
                          <a:ea typeface="Inter Bold"/>
                          <a:cs typeface="Inter Bold"/>
                          <a:sym typeface="Inter Bold"/>
                        </a:rPr>
                        <a:t> Duration</a:t>
                      </a:r>
                      <a:endParaRPr lang="en-US" sz="1100"/>
                    </a:p>
                    <a:p>
                      <a:pPr algn="l">
                        <a:lnSpc>
                          <a:spcPts val="1400"/>
                        </a:lnSpc>
                      </a:pPr>
                      <a:r>
                        <a:rPr lang="en-US" sz="1000" b="true">
                          <a:solidFill>
                            <a:srgbClr val="000000"/>
                          </a:solidFill>
                          <a:latin typeface="Inter Bold"/>
                          <a:ea typeface="Inter Bold"/>
                          <a:cs typeface="Inter Bold"/>
                          <a:sym typeface="Inter Bold"/>
                        </a:rPr>
                        <a:t>  (Years)</a:t>
                      </a:r>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68D1E4"/>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IXIC</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881.30%</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18.38</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399001.SZ</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432.54%</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18.40</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GDAXI</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415.24%</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18.39</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KS11</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394.36%</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18.40</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TWII</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252.88%</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18.39</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NSEI</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246.70%</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13.70</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N225</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241.15%</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18.40</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NYA</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223.09%</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18.38</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HSI</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200.90%</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18.39</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GSPTSE</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193.48%</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18.39</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000001.SS</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163.51%</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18.39</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SSMI</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134.03%</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18.38</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N100</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130.88%</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18.40</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r h="410811">
                <a:tc>
                  <a:txBody>
                    <a:bodyPr anchor="t" rtlCol="false"/>
                    <a:lstStyle/>
                    <a:p>
                      <a:pPr algn="l">
                        <a:lnSpc>
                          <a:spcPts val="1400"/>
                        </a:lnSpc>
                        <a:defRPr/>
                      </a:pPr>
                      <a:r>
                        <a:rPr lang="en-US" sz="1000">
                          <a:solidFill>
                            <a:srgbClr val="000000"/>
                          </a:solidFill>
                          <a:latin typeface="Inter"/>
                          <a:ea typeface="Inter"/>
                          <a:cs typeface="Inter"/>
                          <a:sym typeface="Inter"/>
                        </a:rPr>
                        <a:t>J203.JO</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98.57%</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l">
                        <a:lnSpc>
                          <a:spcPts val="1400"/>
                        </a:lnSpc>
                        <a:defRPr/>
                      </a:pPr>
                      <a:r>
                        <a:rPr lang="en-US" sz="1000">
                          <a:solidFill>
                            <a:srgbClr val="000000"/>
                          </a:solidFill>
                          <a:latin typeface="Inter"/>
                          <a:ea typeface="Inter"/>
                          <a:cs typeface="Inter"/>
                          <a:sym typeface="Inter"/>
                        </a:rPr>
                        <a:t>9.31</a:t>
                      </a:r>
                      <a:endParaRPr lang="en-US" sz="1100"/>
                    </a:p>
                  </a:txBody>
                  <a:tcPr marL="85725" marR="85725" marT="85725" marB="8572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r>
            </a:tbl>
          </a:graphicData>
        </a:graphic>
      </p:graphicFrame>
      <p:sp>
        <p:nvSpPr>
          <p:cNvPr name="TextBox 4" id="4"/>
          <p:cNvSpPr txBox="true"/>
          <p:nvPr/>
        </p:nvSpPr>
        <p:spPr>
          <a:xfrm rot="0">
            <a:off x="3581056" y="185537"/>
            <a:ext cx="11816165" cy="680331"/>
          </a:xfrm>
          <a:prstGeom prst="rect">
            <a:avLst/>
          </a:prstGeom>
        </p:spPr>
        <p:txBody>
          <a:bodyPr anchor="t" rtlCol="false" tIns="0" lIns="0" bIns="0" rIns="0">
            <a:spAutoFit/>
          </a:bodyPr>
          <a:lstStyle/>
          <a:p>
            <a:pPr algn="ctr" marL="0" indent="0" lvl="0">
              <a:lnSpc>
                <a:spcPts val="4966"/>
              </a:lnSpc>
              <a:spcBef>
                <a:spcPct val="0"/>
              </a:spcBef>
            </a:pPr>
            <a:r>
              <a:rPr lang="en-US" b="true" sz="5227" spc="-339">
                <a:solidFill>
                  <a:srgbClr val="171717"/>
                </a:solidFill>
                <a:latin typeface="Garet Bold"/>
                <a:ea typeface="Garet Bold"/>
                <a:cs typeface="Garet Bold"/>
                <a:sym typeface="Garet Bold"/>
              </a:rPr>
              <a:t>Data Exploration</a:t>
            </a:r>
          </a:p>
        </p:txBody>
      </p:sp>
      <p:sp>
        <p:nvSpPr>
          <p:cNvPr name="TextBox 5" id="5"/>
          <p:cNvSpPr txBox="true"/>
          <p:nvPr/>
        </p:nvSpPr>
        <p:spPr>
          <a:xfrm rot="0">
            <a:off x="248673" y="1394386"/>
            <a:ext cx="12578589" cy="4281173"/>
          </a:xfrm>
          <a:prstGeom prst="rect">
            <a:avLst/>
          </a:prstGeom>
        </p:spPr>
        <p:txBody>
          <a:bodyPr anchor="t" rtlCol="false" tIns="0" lIns="0" bIns="0" rIns="0">
            <a:spAutoFit/>
          </a:bodyPr>
          <a:lstStyle/>
          <a:p>
            <a:pPr algn="l" marL="528931" indent="-264466" lvl="1">
              <a:lnSpc>
                <a:spcPts val="3429"/>
              </a:lnSpc>
              <a:buFont typeface="Arial"/>
              <a:buChar char="•"/>
            </a:pPr>
            <a:r>
              <a:rPr lang="en-US" sz="2449">
                <a:solidFill>
                  <a:srgbClr val="171717"/>
                </a:solidFill>
                <a:latin typeface="Inter"/>
                <a:ea typeface="Inter"/>
                <a:cs typeface="Inter"/>
                <a:sym typeface="Inter"/>
              </a:rPr>
              <a:t>Converted columns into proper datatypes (string to double/int)</a:t>
            </a:r>
          </a:p>
          <a:p>
            <a:pPr algn="l" marL="528931" indent="-264466" lvl="1">
              <a:lnSpc>
                <a:spcPts val="3429"/>
              </a:lnSpc>
              <a:buFont typeface="Arial"/>
              <a:buChar char="•"/>
            </a:pPr>
            <a:r>
              <a:rPr lang="en-US" sz="2449">
                <a:solidFill>
                  <a:srgbClr val="171717"/>
                </a:solidFill>
                <a:latin typeface="Inter"/>
                <a:ea typeface="Inter"/>
                <a:cs typeface="Inter"/>
                <a:sym typeface="Inter"/>
              </a:rPr>
              <a:t>Detected data discrepancies before March 1, 2003, and adjusted dateset to start at the date</a:t>
            </a:r>
          </a:p>
          <a:p>
            <a:pPr algn="l" marL="528931" indent="-264466" lvl="1">
              <a:lnSpc>
                <a:spcPts val="3429"/>
              </a:lnSpc>
              <a:buFont typeface="Arial"/>
              <a:buChar char="•"/>
            </a:pPr>
            <a:r>
              <a:rPr lang="en-US" sz="2449">
                <a:solidFill>
                  <a:srgbClr val="171717"/>
                </a:solidFill>
                <a:latin typeface="Inter"/>
                <a:ea typeface="Inter"/>
                <a:cs typeface="Inter"/>
                <a:sym typeface="Inter"/>
              </a:rPr>
              <a:t>Utilized spark.sql to gain a better understanding of the data:</a:t>
            </a:r>
          </a:p>
          <a:p>
            <a:pPr algn="l" marL="1057863" indent="-352621" lvl="2">
              <a:lnSpc>
                <a:spcPts val="3429"/>
              </a:lnSpc>
              <a:buFont typeface="Arial"/>
              <a:buChar char="⚬"/>
            </a:pPr>
            <a:r>
              <a:rPr lang="en-US" sz="2449">
                <a:solidFill>
                  <a:srgbClr val="171717"/>
                </a:solidFill>
                <a:latin typeface="Inter"/>
                <a:ea typeface="Inter"/>
                <a:cs typeface="Inter"/>
                <a:sym typeface="Inter"/>
              </a:rPr>
              <a:t>Total count of each index</a:t>
            </a:r>
          </a:p>
          <a:p>
            <a:pPr algn="l" marL="1057863" indent="-352621" lvl="2">
              <a:lnSpc>
                <a:spcPts val="3429"/>
              </a:lnSpc>
              <a:buFont typeface="Arial"/>
              <a:buChar char="⚬"/>
            </a:pPr>
            <a:r>
              <a:rPr lang="en-US" sz="2449">
                <a:solidFill>
                  <a:srgbClr val="171717"/>
                </a:solidFill>
                <a:latin typeface="Inter"/>
                <a:ea typeface="Inter"/>
                <a:cs typeface="Inter"/>
                <a:sym typeface="Inter"/>
              </a:rPr>
              <a:t>Average closing for each index</a:t>
            </a:r>
          </a:p>
          <a:p>
            <a:pPr algn="l" marL="1057863" indent="-352621" lvl="2">
              <a:lnSpc>
                <a:spcPts val="3429"/>
              </a:lnSpc>
              <a:buFont typeface="Arial"/>
              <a:buChar char="⚬"/>
            </a:pPr>
            <a:r>
              <a:rPr lang="en-US" sz="2449">
                <a:solidFill>
                  <a:srgbClr val="171717"/>
                </a:solidFill>
                <a:latin typeface="Inter"/>
                <a:ea typeface="Inter"/>
                <a:cs typeface="Inter"/>
                <a:sym typeface="Inter"/>
              </a:rPr>
              <a:t>Max closing for each index</a:t>
            </a:r>
          </a:p>
          <a:p>
            <a:pPr algn="l" marL="1057863" indent="-352621" lvl="2">
              <a:lnSpc>
                <a:spcPts val="3429"/>
              </a:lnSpc>
              <a:buFont typeface="Arial"/>
              <a:buChar char="⚬"/>
            </a:pPr>
            <a:r>
              <a:rPr lang="en-US" sz="2449">
                <a:solidFill>
                  <a:srgbClr val="171717"/>
                </a:solidFill>
                <a:latin typeface="Inter"/>
                <a:ea typeface="Inter"/>
                <a:cs typeface="Inter"/>
                <a:sym typeface="Inter"/>
              </a:rPr>
              <a:t>Total volume for each index</a:t>
            </a:r>
          </a:p>
          <a:p>
            <a:pPr algn="l" marL="1057863" indent="-352621" lvl="2">
              <a:lnSpc>
                <a:spcPts val="3429"/>
              </a:lnSpc>
              <a:buFont typeface="Arial"/>
              <a:buChar char="⚬"/>
            </a:pPr>
            <a:r>
              <a:rPr lang="en-US" sz="2449">
                <a:solidFill>
                  <a:srgbClr val="171717"/>
                </a:solidFill>
                <a:latin typeface="Inter"/>
                <a:ea typeface="Inter"/>
                <a:cs typeface="Inter"/>
                <a:sym typeface="Inter"/>
              </a:rPr>
              <a:t>Performance over time for each index</a:t>
            </a:r>
          </a:p>
          <a:p>
            <a:pPr algn="l" marL="528931" indent="-264466" lvl="1">
              <a:lnSpc>
                <a:spcPts val="3429"/>
              </a:lnSpc>
              <a:buFont typeface="Arial"/>
              <a:buChar char="•"/>
            </a:pPr>
            <a:r>
              <a:rPr lang="en-US" sz="2449">
                <a:solidFill>
                  <a:srgbClr val="171717"/>
                </a:solidFill>
                <a:latin typeface="Inter"/>
                <a:ea typeface="Inter"/>
                <a:cs typeface="Inter"/>
                <a:sym typeface="Inter"/>
              </a:rPr>
              <a:t>Identified two indexes for further machine learning (IXIC and NYA)</a:t>
            </a:r>
            <a:r>
              <a:rPr lang="en-US" sz="2449">
                <a:solidFill>
                  <a:srgbClr val="171717"/>
                </a:solidFill>
                <a:latin typeface="Inter"/>
                <a:ea typeface="Inter"/>
                <a:cs typeface="Inter"/>
                <a:sym typeface="Inter"/>
              </a:rPr>
              <a:t>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false" flipV="false" rot="0">
            <a:off x="13100345" y="1028700"/>
            <a:ext cx="4071839" cy="4071839"/>
          </a:xfrm>
          <a:custGeom>
            <a:avLst/>
            <a:gdLst/>
            <a:ahLst/>
            <a:cxnLst/>
            <a:rect r="r" b="b" t="t" l="l"/>
            <a:pathLst>
              <a:path h="4071839" w="4071839">
                <a:moveTo>
                  <a:pt x="0" y="0"/>
                </a:moveTo>
                <a:lnTo>
                  <a:pt x="4071840" y="0"/>
                </a:lnTo>
                <a:lnTo>
                  <a:pt x="4071840" y="4071839"/>
                </a:lnTo>
                <a:lnTo>
                  <a:pt x="0" y="4071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915358" y="1369867"/>
            <a:ext cx="3725605" cy="3773633"/>
          </a:xfrm>
          <a:custGeom>
            <a:avLst/>
            <a:gdLst/>
            <a:ahLst/>
            <a:cxnLst/>
            <a:rect r="r" b="b" t="t" l="l"/>
            <a:pathLst>
              <a:path h="3773633" w="3725605">
                <a:moveTo>
                  <a:pt x="0" y="0"/>
                </a:moveTo>
                <a:lnTo>
                  <a:pt x="3725605" y="0"/>
                </a:lnTo>
                <a:lnTo>
                  <a:pt x="3725605" y="3773633"/>
                </a:lnTo>
                <a:lnTo>
                  <a:pt x="0" y="37736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3513859"/>
            <a:ext cx="7429458" cy="2702553"/>
          </a:xfrm>
          <a:prstGeom prst="rect">
            <a:avLst/>
          </a:prstGeom>
        </p:spPr>
        <p:txBody>
          <a:bodyPr anchor="t" rtlCol="false" tIns="0" lIns="0" bIns="0" rIns="0">
            <a:spAutoFit/>
          </a:bodyPr>
          <a:lstStyle/>
          <a:p>
            <a:pPr algn="l" marL="0" indent="0" lvl="0">
              <a:lnSpc>
                <a:spcPts val="10315"/>
              </a:lnSpc>
              <a:spcBef>
                <a:spcPct val="0"/>
              </a:spcBef>
            </a:pPr>
            <a:r>
              <a:rPr lang="en-US" b="true" sz="10858" spc="-705">
                <a:solidFill>
                  <a:srgbClr val="F1EEEA"/>
                </a:solidFill>
                <a:latin typeface="Garet Bold"/>
                <a:ea typeface="Garet Bold"/>
                <a:cs typeface="Garet Bold"/>
                <a:sym typeface="Garet Bold"/>
              </a:rPr>
              <a:t>Data Cleaning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DAGapOOxiCE</dc:identifier>
  <dcterms:modified xsi:type="dcterms:W3CDTF">2011-08-01T06:04:30Z</dcterms:modified>
  <cp:revision>1</cp:revision>
  <dc:title>Sarika Sharma Richard Wallace Ariana Breckenridge</dc:title>
</cp:coreProperties>
</file>

<file path=docProps/thumbnail.jpeg>
</file>